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60" r:id="rId4"/>
    <p:sldId id="261" r:id="rId5"/>
    <p:sldId id="262" r:id="rId6"/>
    <p:sldId id="263" r:id="rId7"/>
    <p:sldId id="264" r:id="rId8"/>
    <p:sldId id="256" r:id="rId9"/>
    <p:sldId id="265" r:id="rId10"/>
    <p:sldId id="266" r:id="rId11"/>
    <p:sldId id="267" r:id="rId12"/>
    <p:sldId id="268" r:id="rId13"/>
    <p:sldId id="269" r:id="rId14"/>
    <p:sldId id="270" r:id="rId15"/>
    <p:sldId id="257" r:id="rId16"/>
    <p:sldId id="271" r:id="rId17"/>
    <p:sldId id="272" r:id="rId18"/>
    <p:sldId id="273" r:id="rId19"/>
    <p:sldId id="274" r:id="rId20"/>
    <p:sldId id="275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E633-3E21-4020-87BF-E0A14FB2550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78E-44A7-44E8-9BE3-558C2C016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E633-3E21-4020-87BF-E0A14FB2550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78E-44A7-44E8-9BE3-558C2C016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E633-3E21-4020-87BF-E0A14FB2550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78E-44A7-44E8-9BE3-558C2C016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E633-3E21-4020-87BF-E0A14FB2550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78E-44A7-44E8-9BE3-558C2C016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E633-3E21-4020-87BF-E0A14FB2550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78E-44A7-44E8-9BE3-558C2C016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E633-3E21-4020-87BF-E0A14FB2550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78E-44A7-44E8-9BE3-558C2C016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E633-3E21-4020-87BF-E0A14FB2550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78E-44A7-44E8-9BE3-558C2C016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E633-3E21-4020-87BF-E0A14FB2550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78E-44A7-44E8-9BE3-558C2C016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E633-3E21-4020-87BF-E0A14FB2550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78E-44A7-44E8-9BE3-558C2C016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E633-3E21-4020-87BF-E0A14FB2550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78E-44A7-44E8-9BE3-558C2C016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E633-3E21-4020-87BF-E0A14FB2550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978E-44A7-44E8-9BE3-558C2C016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E633-3E21-4020-87BF-E0A14FB2550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8978E-44A7-44E8-9BE3-558C2C016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FW Cross of Mal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618" y="3429000"/>
            <a:ext cx="3143582" cy="3118434"/>
          </a:xfrm>
          <a:prstGeom prst="rect">
            <a:avLst/>
          </a:prstGeom>
        </p:spPr>
      </p:pic>
      <p:pic>
        <p:nvPicPr>
          <p:cNvPr id="3" name="Picture 2" descr="New VFW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04800"/>
            <a:ext cx="4763165" cy="1648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2286000"/>
            <a:ext cx="63938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How to Submit Post Surgeon Reports</a:t>
            </a:r>
          </a:p>
          <a:p>
            <a:pPr algn="ctr"/>
            <a:r>
              <a:rPr lang="en-US" sz="2800" dirty="0" smtClean="0"/>
              <a:t>From Individual to Post and Post to District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250" t="16667" r="39375" b="5556"/>
          <a:stretch>
            <a:fillRect/>
          </a:stretch>
        </p:blipFill>
        <p:spPr bwMode="auto">
          <a:xfrm>
            <a:off x="0" y="69273"/>
            <a:ext cx="4953000" cy="630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57600" y="228600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2</a:t>
            </a:r>
            <a:endParaRPr lang="en-US" sz="28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34000" y="1295400"/>
            <a:ext cx="3352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mple #2 – On 15 May 23, 2 Post members visit a Veteran in the Wichita VA Hospital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trip is 2 hours each way and you stay at the hospital for 1 hour.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trip is 90 miles each way. With you, you bring 2 dozen cupcakes (refer to the Hospital Evaluation Sheet for value per dozen). You also brought 2 packs of new sox which cost you $4 per pack. And 1 of you donated 1 pint of blood while at the hospital.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7429500" y="1409700"/>
            <a:ext cx="9906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52600" y="914400"/>
            <a:ext cx="61722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485105" y="1181100"/>
            <a:ext cx="533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250" t="16667" r="39375" b="5556"/>
          <a:stretch>
            <a:fillRect/>
          </a:stretch>
        </p:blipFill>
        <p:spPr bwMode="auto">
          <a:xfrm>
            <a:off x="0" y="69273"/>
            <a:ext cx="4953000" cy="630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57600" y="228600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2</a:t>
            </a:r>
            <a:endParaRPr lang="en-US" sz="28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34000" y="1295400"/>
            <a:ext cx="3352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mple #2 – On 15 May 23, 2 Post members visit a Veteran in the Wichita VA Hospital. The trip is 2 hours each way and you stay at the hospital for 1 hour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The trip is 90 miles each way.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With you, you bring 2 dozen cupcakes (refer to the Hospital Evaluation Sheet for value per dozen). You also brought 2 packs of new sox which cost you $4 per pack. And 1 of you donated 1 pint of blood while at the hospital.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7163594" y="1676400"/>
            <a:ext cx="1523206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95600" y="914400"/>
            <a:ext cx="50292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2628106" y="1181100"/>
            <a:ext cx="533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250" t="16667" r="39375" b="5556"/>
          <a:stretch>
            <a:fillRect/>
          </a:stretch>
        </p:blipFill>
        <p:spPr bwMode="auto">
          <a:xfrm>
            <a:off x="0" y="69273"/>
            <a:ext cx="4953000" cy="630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57600" y="228600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2</a:t>
            </a:r>
            <a:endParaRPr lang="en-US" sz="28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34000" y="1295400"/>
            <a:ext cx="3352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mple #2 – On 15 May 23, 2 Post members visit a Veteran in the Wichita VA Hospital. The trip is 2 hours each way and you stay at the hospital for 1 hour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trip is 90 miles each way.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With you, you bring 2 dozen cupcakes (refer to the Hospital Evaluation Sheet for value per dozen)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You also brought 2 packs of new sox which cost you $4 per pack. And 1 of you donated 1 pint of blood while at the hospital.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7011194" y="1828800"/>
            <a:ext cx="1828006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914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77391" y="1371203"/>
            <a:ext cx="91360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505200" y="1371600"/>
            <a:ext cx="914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250" t="16667" r="39375" b="5556"/>
          <a:stretch>
            <a:fillRect/>
          </a:stretch>
        </p:blipFill>
        <p:spPr bwMode="auto">
          <a:xfrm>
            <a:off x="0" y="69273"/>
            <a:ext cx="4953000" cy="630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57600" y="228600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2</a:t>
            </a:r>
            <a:endParaRPr lang="en-US" sz="28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34000" y="1295400"/>
            <a:ext cx="3352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mple #2 – On 15 May 23, 2 Post members visit a Veteran in the Wichita VA Hospital. The trip is 2 hours each way and you stay at the hospital for 1 hour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trip is 90 miles each way. With you, you bring 2 dozen cupcakes (refer to the Hospital Evaluation Sheet for value per dozen).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You also brought 2 packs of new sox which cost you $4 per pack.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1 of you donated 1 pint of blood while at the hospital.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6592094" y="2247900"/>
            <a:ext cx="2666206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914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191" y="1447403"/>
            <a:ext cx="106600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429794" y="1447800"/>
            <a:ext cx="1066006" cy="7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250" t="16667" r="39375" b="5556"/>
          <a:stretch>
            <a:fillRect/>
          </a:stretch>
        </p:blipFill>
        <p:spPr bwMode="auto">
          <a:xfrm>
            <a:off x="0" y="69273"/>
            <a:ext cx="4953000" cy="630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57600" y="228600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2</a:t>
            </a:r>
            <a:endParaRPr lang="en-US" sz="28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34000" y="1295400"/>
            <a:ext cx="3352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mple #2 – On 15 May 23, 2 Post members visit a Veteran in the Wichita VA Hospital. The trip is 2 hours each way and you stay at the hospital for 1 hour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trip is 90 miles each way. With you, you bring 2 dozen cupcakes (refer to the Hospital Evaluation Sheet for value per dozen). You also brought 2 packs of new sox which cost you $4 per pack.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 1 of you donated 1 pint of blood while at the hospital.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(refer to the Hospital Evaluation Sheet for value per pint of blood donated)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6325394" y="2514600"/>
            <a:ext cx="3199606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914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-113109" y="1561703"/>
            <a:ext cx="129460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315494" y="1562100"/>
            <a:ext cx="1294606" cy="7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250" t="15556" r="39375" b="5556"/>
          <a:stretch>
            <a:fillRect/>
          </a:stretch>
        </p:blipFill>
        <p:spPr bwMode="auto">
          <a:xfrm>
            <a:off x="0" y="-12469"/>
            <a:ext cx="4953000" cy="639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657600" y="228600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3</a:t>
            </a:r>
            <a:endParaRPr lang="en-US" sz="28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34000" y="1219200"/>
            <a:ext cx="3657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Example #3 – On 29 May 23,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Post members delivered 1 electric wheelchair (of 2 that the Post owned) and 1 shower chair to a Veteran at his home. The trip was ½ hour each way and you spent 1 hour at his home. The trip was 10 miles each way.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7925594" y="1066006"/>
            <a:ext cx="456406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19200" y="838200"/>
            <a:ext cx="69342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838597" y="1218803"/>
            <a:ext cx="762000" cy="7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250" t="15556" r="39375" b="5556"/>
          <a:stretch>
            <a:fillRect/>
          </a:stretch>
        </p:blipFill>
        <p:spPr bwMode="auto">
          <a:xfrm>
            <a:off x="0" y="0"/>
            <a:ext cx="4953000" cy="639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657600" y="228600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3</a:t>
            </a:r>
            <a:endParaRPr lang="en-US" sz="28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34000" y="1219200"/>
            <a:ext cx="3657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Example #3 – On 29 May 23,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Post members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delivered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 electric wheelchair (of 2 that the Post owned) and 1 shower chair to a Veteran at his home. The trip was ½ hour each way and you spent 1 hour at his home. The trip was 10 miles each way.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6363097" y="1180703"/>
            <a:ext cx="685800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838200"/>
            <a:ext cx="6248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76597" y="1218803"/>
            <a:ext cx="762000" cy="7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250" t="15556" r="39375" b="5556"/>
          <a:stretch>
            <a:fillRect/>
          </a:stretch>
        </p:blipFill>
        <p:spPr bwMode="auto">
          <a:xfrm>
            <a:off x="0" y="0"/>
            <a:ext cx="4953000" cy="639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657600" y="228600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3</a:t>
            </a:r>
            <a:endParaRPr lang="en-US" sz="28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34000" y="1219200"/>
            <a:ext cx="3657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Example #3 – On 29 May 23,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Post members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delivered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electric wheelchair (of 2 that the Post owned)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 1 shower chair to a Veteran at his home. The trip was ½ hour each way and you spent 1 hour at his home. The trip was 10 miles each way.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7276703" y="1180703"/>
            <a:ext cx="685800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838200"/>
            <a:ext cx="57912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571498" y="2095500"/>
            <a:ext cx="2514602" cy="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1028700" y="2095500"/>
            <a:ext cx="2514602" cy="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250" t="15556" r="39375" b="5556"/>
          <a:stretch>
            <a:fillRect/>
          </a:stretch>
        </p:blipFill>
        <p:spPr bwMode="auto">
          <a:xfrm>
            <a:off x="0" y="0"/>
            <a:ext cx="4953000" cy="639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657600" y="228600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3</a:t>
            </a:r>
            <a:endParaRPr lang="en-US" sz="28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34000" y="1219200"/>
            <a:ext cx="3657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Example #3 – On 29 May 23,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Post member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 delivered 1 electric wheelchair (of 2 that the Post owned)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shower chair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a Veteran at his home. The trip was ½ hour each way and you spent 1 hour at his home. The trip was 10 miles each way.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6973094" y="1485900"/>
            <a:ext cx="1294606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838200"/>
            <a:ext cx="57912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152399" y="2514599"/>
            <a:ext cx="3352800" cy="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09600" y="2514600"/>
            <a:ext cx="33528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250" t="15556" r="39375" b="5556"/>
          <a:stretch>
            <a:fillRect/>
          </a:stretch>
        </p:blipFill>
        <p:spPr bwMode="auto">
          <a:xfrm>
            <a:off x="0" y="0"/>
            <a:ext cx="4953000" cy="639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657600" y="228600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3</a:t>
            </a:r>
            <a:endParaRPr lang="en-US" sz="28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34000" y="1219200"/>
            <a:ext cx="3657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Example #3 – On 29 May 23,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Post member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 delivered 1 electric wheelchair (of 2 that the Post owned)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shower chair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a Veteran at his home.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trip was ½ hour each way and you spent 1 hour at his home.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trip was 10 miles each way.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6973094" y="1485900"/>
            <a:ext cx="1294606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838200"/>
            <a:ext cx="57912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1409699" y="1257299"/>
            <a:ext cx="838200" cy="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250" t="15556" r="39375" b="5555"/>
          <a:stretch>
            <a:fillRect/>
          </a:stretch>
        </p:blipFill>
        <p:spPr bwMode="auto">
          <a:xfrm>
            <a:off x="0" y="-12469"/>
            <a:ext cx="4953000" cy="639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657600" y="228600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1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066800"/>
            <a:ext cx="3505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#1 – On 28 May 23,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 Post members visit a Veteran in the Topeka VA Hospital. The trip is one hour each way and you stayed at the hospital for 1 hour. The trip is also 60 miles each way. Dollar Values will automatically propagate</a:t>
            </a:r>
            <a:r>
              <a:rPr lang="en-US" dirty="0" smtClean="0"/>
              <a:t>. (</a:t>
            </a:r>
            <a:r>
              <a:rPr lang="en-US" dirty="0"/>
              <a:t>This is for section A). You’ll see in section B that the individual filling out the report is automatically given credit for 1 hour of paperwork. At the bottom of the form, it says “Forward this report to the District Surgeon NLT the 15</a:t>
            </a:r>
            <a:r>
              <a:rPr lang="en-US" baseline="30000" dirty="0"/>
              <a:t>th</a:t>
            </a:r>
            <a:r>
              <a:rPr lang="en-US" dirty="0"/>
              <a:t> of each month”. Dept of Kansas suspense date for Post Surgeons is the 10</a:t>
            </a:r>
            <a:r>
              <a:rPr lang="en-US" baseline="30000" dirty="0"/>
              <a:t>th</a:t>
            </a:r>
            <a:r>
              <a:rPr lang="en-US" dirty="0"/>
              <a:t> of the month, not the 15</a:t>
            </a:r>
            <a:r>
              <a:rPr lang="en-US" baseline="30000" dirty="0"/>
              <a:t>th</a:t>
            </a:r>
            <a:r>
              <a:rPr lang="en-US" dirty="0"/>
              <a:t>.  All reports are for the previous month.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762000" y="1143000"/>
            <a:ext cx="914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9200" y="685800"/>
            <a:ext cx="6858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7849394" y="914400"/>
            <a:ext cx="456406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250" t="15556" r="39375" b="5556"/>
          <a:stretch>
            <a:fillRect/>
          </a:stretch>
        </p:blipFill>
        <p:spPr bwMode="auto">
          <a:xfrm>
            <a:off x="0" y="0"/>
            <a:ext cx="4953000" cy="639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657600" y="228600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3</a:t>
            </a:r>
            <a:endParaRPr lang="en-US" sz="28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34000" y="1219200"/>
            <a:ext cx="3657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Example #3 – On 29 May 23,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Post member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 delivered 1 electric wheelchair (of 2 that the Post owned)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shower chair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a Veteran at hi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 home. The trip was ½ hour each way and you spent 1 hour at his home.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trip was 10 miles each way.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6553994" y="1905000"/>
            <a:ext cx="2132806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43200" y="838200"/>
            <a:ext cx="487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2324099" y="1257299"/>
            <a:ext cx="838200" cy="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 l="1250" t="20000" r="51875" b="12222"/>
          <a:stretch>
            <a:fillRect/>
          </a:stretch>
        </p:blipFill>
        <p:spPr bwMode="auto">
          <a:xfrm>
            <a:off x="152398" y="0"/>
            <a:ext cx="8431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250" t="15556" r="39375" b="5555"/>
          <a:stretch>
            <a:fillRect/>
          </a:stretch>
        </p:blipFill>
        <p:spPr bwMode="auto">
          <a:xfrm>
            <a:off x="0" y="-12469"/>
            <a:ext cx="4953000" cy="639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657600" y="228600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1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066800"/>
            <a:ext cx="3505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#1 – On 28 May 23, 3 Post members </a:t>
            </a:r>
            <a:r>
              <a:rPr lang="en-US" dirty="0">
                <a:solidFill>
                  <a:srgbClr val="FF0000"/>
                </a:solidFill>
              </a:rPr>
              <a:t>visit a Veteran in the Topeka VA Hospital</a:t>
            </a:r>
            <a:r>
              <a:rPr lang="en-US" dirty="0"/>
              <a:t>. The trip is one hour each way and you stayed at the hospital for 1 hour. The trip is also 60 miles each way. Dollar Values will automatically propagate</a:t>
            </a:r>
            <a:r>
              <a:rPr lang="en-US" dirty="0" smtClean="0"/>
              <a:t>. (</a:t>
            </a:r>
            <a:r>
              <a:rPr lang="en-US" dirty="0"/>
              <a:t>This is for section A). You’ll see in section B that the individual filling out the report is automatically given credit for 1 hour of paperwork. At the bottom of the form, it says “Forward this report to the District Surgeon NLT the 15</a:t>
            </a:r>
            <a:r>
              <a:rPr lang="en-US" baseline="30000" dirty="0"/>
              <a:t>th</a:t>
            </a:r>
            <a:r>
              <a:rPr lang="en-US" dirty="0"/>
              <a:t> of each month”. Dept of Kansas suspense date for Post Surgeons is the 10</a:t>
            </a:r>
            <a:r>
              <a:rPr lang="en-US" baseline="30000" dirty="0"/>
              <a:t>th</a:t>
            </a:r>
            <a:r>
              <a:rPr lang="en-US" dirty="0"/>
              <a:t> of the month, not the 15</a:t>
            </a:r>
            <a:r>
              <a:rPr lang="en-US" baseline="30000" dirty="0"/>
              <a:t>th</a:t>
            </a:r>
            <a:r>
              <a:rPr lang="en-US" dirty="0"/>
              <a:t>.  All reports are for the previous month.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6706394" y="1142206"/>
            <a:ext cx="456406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914400"/>
            <a:ext cx="6477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14697" y="1256903"/>
            <a:ext cx="685800" cy="7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250" t="15556" r="39375" b="5555"/>
          <a:stretch>
            <a:fillRect/>
          </a:stretch>
        </p:blipFill>
        <p:spPr bwMode="auto">
          <a:xfrm>
            <a:off x="0" y="-12469"/>
            <a:ext cx="4953000" cy="639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657600" y="228600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1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066800"/>
            <a:ext cx="3505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#1 – On 28 May 23, 3 Post members visit a Veteran in the Topeka VA Hospital. </a:t>
            </a:r>
            <a:r>
              <a:rPr lang="en-US" dirty="0">
                <a:solidFill>
                  <a:srgbClr val="FF0000"/>
                </a:solidFill>
              </a:rPr>
              <a:t>The trip is one hour each way and you stayed at the hospital for 1 hour</a:t>
            </a:r>
            <a:r>
              <a:rPr lang="en-US" dirty="0"/>
              <a:t>. The trip is also 60 miles each way. Dollar Values will automatically propagate</a:t>
            </a:r>
            <a:r>
              <a:rPr lang="en-US" dirty="0" smtClean="0"/>
              <a:t>. (</a:t>
            </a:r>
            <a:r>
              <a:rPr lang="en-US" dirty="0"/>
              <a:t>This is for section A). You’ll see in section B that the individual filling out the report is automatically given credit for 1 hour of paperwork. At the bottom of the form, it says “Forward this report to the District Surgeon NLT the 15</a:t>
            </a:r>
            <a:r>
              <a:rPr lang="en-US" baseline="30000" dirty="0"/>
              <a:t>th</a:t>
            </a:r>
            <a:r>
              <a:rPr lang="en-US" dirty="0"/>
              <a:t> of each month”. Dept of Kansas suspense date for Post Surgeons is the 10</a:t>
            </a:r>
            <a:r>
              <a:rPr lang="en-US" baseline="30000" dirty="0"/>
              <a:t>th</a:t>
            </a:r>
            <a:r>
              <a:rPr lang="en-US" dirty="0"/>
              <a:t> of the month, not the 15</a:t>
            </a:r>
            <a:r>
              <a:rPr lang="en-US" baseline="30000" dirty="0"/>
              <a:t>th</a:t>
            </a:r>
            <a:r>
              <a:rPr lang="en-US" dirty="0"/>
              <a:t>.  All reports are for the previous month.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7467997" y="1295003"/>
            <a:ext cx="761206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00200" y="914400"/>
            <a:ext cx="6248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219200" y="1295400"/>
            <a:ext cx="76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250" t="15556" r="39375" b="5555"/>
          <a:stretch>
            <a:fillRect/>
          </a:stretch>
        </p:blipFill>
        <p:spPr bwMode="auto">
          <a:xfrm>
            <a:off x="0" y="0"/>
            <a:ext cx="4953000" cy="639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657600" y="228600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1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066800"/>
            <a:ext cx="3505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#1 – On 28 May 23, 3 Post members visit a Veteran in the Topeka VA Hospital. The trip is one hour each way and you stayed at the hospital for 1 hour. </a:t>
            </a:r>
            <a:r>
              <a:rPr lang="en-US" dirty="0">
                <a:solidFill>
                  <a:srgbClr val="FF0000"/>
                </a:solidFill>
              </a:rPr>
              <a:t>The trip is also 60 miles each way. </a:t>
            </a:r>
            <a:r>
              <a:rPr lang="en-US" dirty="0"/>
              <a:t>Dollar Values will automatically propagate</a:t>
            </a:r>
            <a:r>
              <a:rPr lang="en-US" dirty="0" smtClean="0"/>
              <a:t>. (</a:t>
            </a:r>
            <a:r>
              <a:rPr lang="en-US" dirty="0"/>
              <a:t>This is for section A). You’ll see in section B that the individual filling out the report is automatically given credit for 1 hour of paperwork. At the bottom of the form, it says “Forward this report to the District Surgeon NLT the 15</a:t>
            </a:r>
            <a:r>
              <a:rPr lang="en-US" baseline="30000" dirty="0"/>
              <a:t>th</a:t>
            </a:r>
            <a:r>
              <a:rPr lang="en-US" dirty="0"/>
              <a:t> of each month”. Dept of Kansas suspense date for Post Surgeons is the 10</a:t>
            </a:r>
            <a:r>
              <a:rPr lang="en-US" baseline="30000" dirty="0"/>
              <a:t>th</a:t>
            </a:r>
            <a:r>
              <a:rPr lang="en-US" dirty="0"/>
              <a:t> of the month, not the 15</a:t>
            </a:r>
            <a:r>
              <a:rPr lang="en-US" baseline="30000" dirty="0"/>
              <a:t>th</a:t>
            </a:r>
            <a:r>
              <a:rPr lang="en-US" dirty="0"/>
              <a:t>.  All reports are for the previous month.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7201694" y="1562100"/>
            <a:ext cx="1294606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3200" y="914400"/>
            <a:ext cx="5105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361406" y="1295400"/>
            <a:ext cx="76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250" t="15556" r="39375" b="5555"/>
          <a:stretch>
            <a:fillRect/>
          </a:stretch>
        </p:blipFill>
        <p:spPr bwMode="auto">
          <a:xfrm>
            <a:off x="0" y="0"/>
            <a:ext cx="4953000" cy="639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657600" y="228600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1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066800"/>
            <a:ext cx="3505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#1 – On 28 May 23, 3 Post members visit a Veteran in the Topeka VA Hospital. The trip is one hour each way and you stayed at the hospital for 1 hour. The trip is also 60 miles each way. </a:t>
            </a:r>
            <a:r>
              <a:rPr lang="en-US" dirty="0">
                <a:solidFill>
                  <a:srgbClr val="FF0000"/>
                </a:solidFill>
              </a:rPr>
              <a:t>Dollar </a:t>
            </a:r>
            <a:r>
              <a:rPr lang="en-US" dirty="0" smtClean="0">
                <a:solidFill>
                  <a:srgbClr val="FF0000"/>
                </a:solidFill>
              </a:rPr>
              <a:t>values </a:t>
            </a:r>
            <a:r>
              <a:rPr lang="en-US" dirty="0">
                <a:solidFill>
                  <a:srgbClr val="FF0000"/>
                </a:solidFill>
              </a:rPr>
              <a:t>will automatically propagate</a:t>
            </a:r>
            <a:r>
              <a:rPr lang="en-US" dirty="0" smtClean="0"/>
              <a:t>. (</a:t>
            </a:r>
            <a:r>
              <a:rPr lang="en-US" dirty="0"/>
              <a:t>This is for section A). You’ll see in section B that the individual filling out the report is automatically given credit for 1 hour of paperwork. At the bottom of the form, it says “Forward this report to the District Surgeon NLT the 15</a:t>
            </a:r>
            <a:r>
              <a:rPr lang="en-US" baseline="30000" dirty="0"/>
              <a:t>th</a:t>
            </a:r>
            <a:r>
              <a:rPr lang="en-US" dirty="0"/>
              <a:t> of each month”. Dept of Kansas suspense date for Post Surgeons is the 10</a:t>
            </a:r>
            <a:r>
              <a:rPr lang="en-US" baseline="30000" dirty="0"/>
              <a:t>th</a:t>
            </a:r>
            <a:r>
              <a:rPr lang="en-US" dirty="0"/>
              <a:t> of the month, not the 15</a:t>
            </a:r>
            <a:r>
              <a:rPr lang="en-US" baseline="30000" dirty="0"/>
              <a:t>th</a:t>
            </a:r>
            <a:r>
              <a:rPr lang="en-US" dirty="0"/>
              <a:t>.  All reports are for the previous month.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7049294" y="1714500"/>
            <a:ext cx="1599406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0" y="914400"/>
            <a:ext cx="55626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944291" y="1256903"/>
            <a:ext cx="68500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3087291" y="1256109"/>
            <a:ext cx="68500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4154091" y="1256109"/>
            <a:ext cx="68500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4724400" y="2590800"/>
            <a:ext cx="228600" cy="7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114800" y="1752600"/>
            <a:ext cx="1676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4800600" y="4876800"/>
            <a:ext cx="3048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4800602" y="5105400"/>
            <a:ext cx="304799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3010694" y="3009106"/>
            <a:ext cx="4191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250" t="15556" r="39375" b="5555"/>
          <a:stretch>
            <a:fillRect/>
          </a:stretch>
        </p:blipFill>
        <p:spPr bwMode="auto">
          <a:xfrm>
            <a:off x="0" y="0"/>
            <a:ext cx="4953000" cy="639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657600" y="228600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1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066800"/>
            <a:ext cx="3505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#1 – On 28 May 23, 3 Post members visit a Veteran in the Topeka VA Hospital. The trip is one hour each way and you stayed at the hospital for 1 hour. The trip is also 60 miles each way. Dollar </a:t>
            </a:r>
            <a:r>
              <a:rPr lang="en-US" dirty="0" smtClean="0"/>
              <a:t>values </a:t>
            </a:r>
            <a:r>
              <a:rPr lang="en-US" dirty="0"/>
              <a:t>will automatically propagate</a:t>
            </a:r>
            <a:r>
              <a:rPr lang="en-US" dirty="0" smtClean="0"/>
              <a:t>. (</a:t>
            </a:r>
            <a:r>
              <a:rPr lang="en-US" dirty="0"/>
              <a:t>This is for section A). You’ll see in section B that </a:t>
            </a:r>
            <a:r>
              <a:rPr lang="en-US" dirty="0">
                <a:solidFill>
                  <a:srgbClr val="FF0000"/>
                </a:solidFill>
              </a:rPr>
              <a:t>the individual filling out the report is automatically given credit for 1 hour of paperwork</a:t>
            </a:r>
            <a:r>
              <a:rPr lang="en-US" dirty="0"/>
              <a:t>. At the bottom of the form, it says “Forward this report to the District Surgeon NLT the 15</a:t>
            </a:r>
            <a:r>
              <a:rPr lang="en-US" baseline="30000" dirty="0"/>
              <a:t>th</a:t>
            </a:r>
            <a:r>
              <a:rPr lang="en-US" dirty="0"/>
              <a:t> of each month”. Dept of Kansas suspense date for Post Surgeons is the 10</a:t>
            </a:r>
            <a:r>
              <a:rPr lang="en-US" baseline="30000" dirty="0"/>
              <a:t>th</a:t>
            </a:r>
            <a:r>
              <a:rPr lang="en-US" dirty="0"/>
              <a:t> of the month, not the 15</a:t>
            </a:r>
            <a:r>
              <a:rPr lang="en-US" baseline="30000" dirty="0"/>
              <a:t>th</a:t>
            </a:r>
            <a:r>
              <a:rPr lang="en-US" dirty="0"/>
              <a:t>.  All reports are for the previous month.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3505200" y="5257800"/>
            <a:ext cx="3352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438900" y="4838700"/>
            <a:ext cx="8382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3277394" y="5029200"/>
            <a:ext cx="456406" cy="7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250" t="16667" r="39375" b="5556"/>
          <a:stretch>
            <a:fillRect/>
          </a:stretch>
        </p:blipFill>
        <p:spPr bwMode="auto">
          <a:xfrm>
            <a:off x="0" y="69273"/>
            <a:ext cx="4953000" cy="630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57600" y="228600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2</a:t>
            </a:r>
            <a:endParaRPr lang="en-US" sz="28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34000" y="1295400"/>
            <a:ext cx="3352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Example #2 – On 15 May 23,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Post members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visit a Veteran in the Wichita VA Hospital. The trip is 2 hours each way and you stay at the hospital for 1 hour. The trip is 90 miles each way. With you, you bring 2 dozen cupcakes (refer to the Hospital Evaluation Sheet for value per dozen). You also brought 2 packs of new sox which cost you $4 per pack. And 1 of you donated 1 pint of blood while at the hospital.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7925594" y="1142206"/>
            <a:ext cx="456406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9200" y="912812"/>
            <a:ext cx="69342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952500" y="1181100"/>
            <a:ext cx="533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250" t="16667" r="39375" b="5556"/>
          <a:stretch>
            <a:fillRect/>
          </a:stretch>
        </p:blipFill>
        <p:spPr bwMode="auto">
          <a:xfrm>
            <a:off x="0" y="69273"/>
            <a:ext cx="4953000" cy="630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57600" y="228600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2</a:t>
            </a:r>
            <a:endParaRPr lang="en-US" sz="28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34000" y="1295400"/>
            <a:ext cx="3352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mple #2 – On 15 May 23, 2 Post members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visit a Veteran in the Wichita VA Hospital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The trip is 2 hours each way and you stay at the hospital for 1 hour. The trip is 90 miles each way. With you, you bring 2 dozen cupcakes (refer to the Hospital Evaluation Sheet for value per dozen). You also brought 2 packs of new sox which cost you $4 per pack. And 1 of you donated 1 pint of blood while at the hospital.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6553597" y="1295003"/>
            <a:ext cx="762000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914400"/>
            <a:ext cx="6400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265906" y="1181100"/>
            <a:ext cx="533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1891</Words>
  <Application>Microsoft Office PowerPoint</Application>
  <PresentationFormat>On-screen Show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Allen Owens</dc:creator>
  <cp:lastModifiedBy>Allen Owens</cp:lastModifiedBy>
  <cp:revision>3</cp:revision>
  <dcterms:created xsi:type="dcterms:W3CDTF">2023-06-21T01:14:34Z</dcterms:created>
  <dcterms:modified xsi:type="dcterms:W3CDTF">2023-08-17T00:36:06Z</dcterms:modified>
</cp:coreProperties>
</file>