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8" r:id="rId3"/>
  </p:sldMasterIdLst>
  <p:notesMasterIdLst>
    <p:notesMasterId r:id="rId22"/>
  </p:notesMasterIdLst>
  <p:sldIdLst>
    <p:sldId id="256" r:id="rId4"/>
    <p:sldId id="275" r:id="rId5"/>
    <p:sldId id="328" r:id="rId6"/>
    <p:sldId id="329" r:id="rId7"/>
    <p:sldId id="330" r:id="rId8"/>
    <p:sldId id="332" r:id="rId9"/>
    <p:sldId id="333" r:id="rId10"/>
    <p:sldId id="276" r:id="rId11"/>
    <p:sldId id="277" r:id="rId12"/>
    <p:sldId id="278" r:id="rId13"/>
    <p:sldId id="279" r:id="rId14"/>
    <p:sldId id="280" r:id="rId15"/>
    <p:sldId id="281" r:id="rId16"/>
    <p:sldId id="282" r:id="rId17"/>
    <p:sldId id="283" r:id="rId18"/>
    <p:sldId id="284" r:id="rId19"/>
    <p:sldId id="335" r:id="rId20"/>
    <p:sldId id="293" r:id="rId21"/>
  </p:sldIdLst>
  <p:sldSz cx="9144000" cy="6858000" type="screen4x3"/>
  <p:notesSz cx="7010400" cy="9296400"/>
  <p:embeddedFontLst>
    <p:embeddedFont>
      <p:font typeface="Cambria" panose="020405030504060302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bAQHdrmueRB3hSOZelDMal/TL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10EF2F-3490-4B1D-A4E4-03B62AEF6C48}">
  <a:tblStyle styleId="{EC10EF2F-3490-4B1D-A4E4-03B62AEF6C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Hursey" userId="01baebb3f353f28c" providerId="LiveId" clId="{304DEF25-6CC8-41FE-A069-C80234BD8BBC}"/>
    <pc:docChg chg="delSld">
      <pc:chgData name="Lee Hursey" userId="01baebb3f353f28c" providerId="LiveId" clId="{304DEF25-6CC8-41FE-A069-C80234BD8BBC}" dt="2025-08-21T17:32:19.064" v="0" actId="47"/>
      <pc:docMkLst>
        <pc:docMk/>
      </pc:docMkLst>
      <pc:sldChg chg="del">
        <pc:chgData name="Lee Hursey" userId="01baebb3f353f28c" providerId="LiveId" clId="{304DEF25-6CC8-41FE-A069-C80234BD8BBC}" dt="2025-08-21T17:32:19.064" v="0" actId="47"/>
        <pc:sldMkLst>
          <pc:docMk/>
          <pc:sldMk cId="1848394322"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70"/>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70"/>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9" name="Google Shape;279;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4: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1" name="Google Shape;291;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5: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7" name="Google Shape;297;p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6: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3" name="Google Shape;303;p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7: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8: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15" name="Google Shape;315;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7: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85" name="Google Shape;385;p4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1" name="Google Shape;261;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3B7279EE-5959-ECA0-CF00-0B636CA0A138}"/>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9BF8E4D6-08CA-8552-3E32-E49D108EF45E}"/>
              </a:ext>
            </a:extLst>
          </p:cNvPr>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A180E5AD-15F3-ACC2-3ACF-65526995CDAE}"/>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24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F38ADF6E-C93E-BB37-FE5C-D257D11C9A65}"/>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97002A10-9E06-1DD3-F1CC-BA007CBFBE23}"/>
              </a:ext>
            </a:extLst>
          </p:cNvPr>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AEDF4AAB-32E0-58FD-5C88-0E60CA812249}"/>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6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4E5B8C5-0810-6244-F7B7-CA55FFBBEF42}"/>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4C9BFE17-F7D3-60DC-66D8-4F80FD618BB1}"/>
              </a:ext>
            </a:extLst>
          </p:cNvPr>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E9861BC1-B655-C449-6171-8CA8885E4EBF}"/>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6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4C8C5C1-96B5-66E6-AB96-417D52C58E01}"/>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72FF9CE8-99F1-B564-E229-4894AFCB701B}"/>
              </a:ext>
            </a:extLst>
          </p:cNvPr>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6D4A46B6-A209-05A3-3318-1AFD35C23D6E}"/>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5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BC415D6-03ED-8CA2-CB00-52D049E925F5}"/>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E62C01EF-9C09-786D-8095-0406189B9EEE}"/>
              </a:ext>
            </a:extLst>
          </p:cNvPr>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E112E81F-1070-402C-4448-ED82B11D2369}"/>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1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7" name="Google Shape;267;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3" name="Google Shape;273;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7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7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888888"/>
              </a:buClr>
              <a:buSzPts val="3200"/>
              <a:buFont typeface="Arial"/>
              <a:buNone/>
              <a:defRPr sz="3200" b="0" i="0" u="none" strike="noStrike" cap="none">
                <a:solidFill>
                  <a:srgbClr val="888888"/>
                </a:solidFill>
                <a:latin typeface="Times New Roman"/>
                <a:ea typeface="Times New Roman"/>
                <a:cs typeface="Times New Roman"/>
                <a:sym typeface="Times New Roman"/>
              </a:defRPr>
            </a:lvl1pPr>
            <a:lvl2pPr marR="0" lvl="1" algn="ctr" rtl="0">
              <a:lnSpc>
                <a:spcPct val="90000"/>
              </a:lnSpc>
              <a:spcBef>
                <a:spcPts val="500"/>
              </a:spcBef>
              <a:spcAft>
                <a:spcPts val="0"/>
              </a:spcAft>
              <a:buClr>
                <a:srgbClr val="888888"/>
              </a:buClr>
              <a:buSzPts val="2800"/>
              <a:buFont typeface="Arial"/>
              <a:buNone/>
              <a:defRPr sz="2800" b="0" i="0" u="none" strike="noStrike" cap="none">
                <a:solidFill>
                  <a:srgbClr val="888888"/>
                </a:solidFill>
                <a:latin typeface="Times New Roman"/>
                <a:ea typeface="Times New Roman"/>
                <a:cs typeface="Times New Roman"/>
                <a:sym typeface="Times New Roman"/>
              </a:defRPr>
            </a:lvl2pPr>
            <a:lvl3pPr marR="0" lvl="2"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Times New Roman"/>
                <a:ea typeface="Times New Roman"/>
                <a:cs typeface="Times New Roman"/>
                <a:sym typeface="Times New Roman"/>
              </a:defRPr>
            </a:lvl3pPr>
            <a:lvl4pPr marR="0" lvl="3"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4pPr>
            <a:lvl5pPr marR="0" lvl="4"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sp>
        <p:nvSpPr>
          <p:cNvPr id="39" name="Google Shape;39;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84"/>
          <p:cNvSpPr>
            <a:spLocks noGrp="1"/>
          </p:cNvSpPr>
          <p:nvPr>
            <p:ph type="tbl" idx="2"/>
          </p:nvPr>
        </p:nvSpPr>
        <p:spPr>
          <a:xfrm>
            <a:off x="609600" y="1524000"/>
            <a:ext cx="7905749" cy="472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84"/>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sp>
        <p:nvSpPr>
          <p:cNvPr id="43" name="Google Shape;43;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85"/>
          <p:cNvSpPr>
            <a:spLocks noGrp="1"/>
          </p:cNvSpPr>
          <p:nvPr>
            <p:ph type="chart" idx="2"/>
          </p:nvPr>
        </p:nvSpPr>
        <p:spPr>
          <a:xfrm>
            <a:off x="645459" y="1515035"/>
            <a:ext cx="7869891" cy="46619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85"/>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8"/>
        <p:cNvGrpSpPr/>
        <p:nvPr/>
      </p:nvGrpSpPr>
      <p:grpSpPr>
        <a:xfrm>
          <a:off x="0" y="0"/>
          <a:ext cx="0" cy="0"/>
          <a:chOff x="0" y="0"/>
          <a:chExt cx="0" cy="0"/>
        </a:xfrm>
      </p:grpSpPr>
      <p:sp>
        <p:nvSpPr>
          <p:cNvPr id="99" name="Google Shape;99;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9"/>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5"/>
        <p:cNvGrpSpPr/>
        <p:nvPr/>
      </p:nvGrpSpPr>
      <p:grpSpPr>
        <a:xfrm>
          <a:off x="0" y="0"/>
          <a:ext cx="0" cy="0"/>
          <a:chOff x="0" y="0"/>
          <a:chExt cx="0" cy="0"/>
        </a:xfrm>
      </p:grpSpPr>
      <p:sp>
        <p:nvSpPr>
          <p:cNvPr id="106" name="Google Shape;106;p81"/>
          <p:cNvSpPr txBox="1">
            <a:spLocks noGrp="1"/>
          </p:cNvSpPr>
          <p:nvPr>
            <p:ph type="body" idx="1"/>
          </p:nvPr>
        </p:nvSpPr>
        <p:spPr>
          <a:xfrm>
            <a:off x="628650" y="1458072"/>
            <a:ext cx="3867150" cy="480825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1"/>
          <p:cNvSpPr txBox="1">
            <a:spLocks noGrp="1"/>
          </p:cNvSpPr>
          <p:nvPr>
            <p:ph type="body" idx="2"/>
          </p:nvPr>
        </p:nvSpPr>
        <p:spPr>
          <a:xfrm>
            <a:off x="4648200" y="1458073"/>
            <a:ext cx="3867150" cy="479032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81"/>
          <p:cNvSpPr txBox="1">
            <a:spLocks noGrp="1"/>
          </p:cNvSpPr>
          <p:nvPr>
            <p:ph type="title"/>
          </p:nvPr>
        </p:nvSpPr>
        <p:spPr>
          <a:xfrm>
            <a:off x="215153" y="134472"/>
            <a:ext cx="6338048" cy="98173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p:nvPr/>
        </p:nvSpPr>
        <p:spPr>
          <a:xfrm>
            <a:off x="0" y="0"/>
            <a:ext cx="9144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68"/>
          <p:cNvPicPr preferRelativeResize="0"/>
          <p:nvPr/>
        </p:nvPicPr>
        <p:blipFill rotWithShape="1">
          <a:blip r:embed="rId3">
            <a:alphaModFix/>
          </a:blip>
          <a:srcRect l="28941"/>
          <a:stretch/>
        </p:blipFill>
        <p:spPr>
          <a:xfrm>
            <a:off x="1" y="0"/>
            <a:ext cx="3859110" cy="6858000"/>
          </a:xfrm>
          <a:prstGeom prst="rect">
            <a:avLst/>
          </a:prstGeom>
          <a:noFill/>
          <a:ln>
            <a:noFill/>
          </a:ln>
        </p:spPr>
      </p:pic>
      <p:pic>
        <p:nvPicPr>
          <p:cNvPr id="12" name="Google Shape;12;p68"/>
          <p:cNvPicPr preferRelativeResize="0"/>
          <p:nvPr/>
        </p:nvPicPr>
        <p:blipFill rotWithShape="1">
          <a:blip r:embed="rId4">
            <a:alphaModFix/>
          </a:blip>
          <a:srcRect/>
          <a:stretch/>
        </p:blipFill>
        <p:spPr>
          <a:xfrm>
            <a:off x="4854401" y="623548"/>
            <a:ext cx="3494500" cy="12217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70"/>
          <p:cNvSpPr/>
          <p:nvPr/>
        </p:nvSpPr>
        <p:spPr>
          <a:xfrm>
            <a:off x="0" y="1252728"/>
            <a:ext cx="9144000" cy="56052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70"/>
          <p:cNvCxnSpPr/>
          <p:nvPr/>
        </p:nvCxnSpPr>
        <p:spPr>
          <a:xfrm>
            <a:off x="0" y="1243584"/>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18" name="Google Shape;18;p70"/>
          <p:cNvPicPr preferRelativeResize="0"/>
          <p:nvPr/>
        </p:nvPicPr>
        <p:blipFill rotWithShape="1">
          <a:blip r:embed="rId5">
            <a:alphaModFix/>
          </a:blip>
          <a:srcRect/>
          <a:stretch/>
        </p:blipFill>
        <p:spPr>
          <a:xfrm>
            <a:off x="6797845" y="273873"/>
            <a:ext cx="1977485" cy="6919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6" r:id="rId2"/>
    <p:sldLayoutId id="214748365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78"/>
          <p:cNvSpPr/>
          <p:nvPr/>
        </p:nvSpPr>
        <p:spPr>
          <a:xfrm>
            <a:off x="0" y="1252728"/>
            <a:ext cx="9144000" cy="56052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6" name="Google Shape;96;p78"/>
          <p:cNvCxnSpPr/>
          <p:nvPr/>
        </p:nvCxnSpPr>
        <p:spPr>
          <a:xfrm>
            <a:off x="0" y="1243584"/>
            <a:ext cx="9144000" cy="0"/>
          </a:xfrm>
          <a:prstGeom prst="straightConnector1">
            <a:avLst/>
          </a:prstGeom>
          <a:noFill/>
          <a:ln w="19050" cap="flat" cmpd="sng">
            <a:solidFill>
              <a:srgbClr val="BFBFBF"/>
            </a:solidFill>
            <a:prstDash val="solid"/>
            <a:miter lim="800000"/>
            <a:headEnd type="none" w="sm" len="sm"/>
            <a:tailEnd type="none" w="sm" len="sm"/>
          </a:ln>
        </p:spPr>
      </p:cxnSp>
      <p:pic>
        <p:nvPicPr>
          <p:cNvPr id="97" name="Google Shape;97;p78"/>
          <p:cNvPicPr preferRelativeResize="0"/>
          <p:nvPr/>
        </p:nvPicPr>
        <p:blipFill rotWithShape="1">
          <a:blip r:embed="rId4">
            <a:alphaModFix/>
          </a:blip>
          <a:srcRect/>
          <a:stretch/>
        </p:blipFill>
        <p:spPr>
          <a:xfrm>
            <a:off x="6797845" y="273873"/>
            <a:ext cx="1977485" cy="6919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jvc@vfwks.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p:nvPr/>
        </p:nvSpPr>
        <p:spPr>
          <a:xfrm>
            <a:off x="3392883" y="2989152"/>
            <a:ext cx="5902037" cy="236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dk1"/>
                </a:solidFill>
                <a:latin typeface="Times New Roman"/>
                <a:ea typeface="Times New Roman"/>
                <a:cs typeface="Times New Roman"/>
                <a:sym typeface="Times New Roman"/>
              </a:rPr>
              <a:t>School of Instruction</a:t>
            </a:r>
          </a:p>
          <a:p>
            <a:pPr marL="0" marR="0" lvl="0" indent="0" algn="ctr" rtl="0">
              <a:spcBef>
                <a:spcPts val="0"/>
              </a:spcBef>
              <a:spcAft>
                <a:spcPts val="0"/>
              </a:spcAft>
              <a:buNone/>
            </a:pPr>
            <a:endParaRPr lang="en-US" sz="2800" b="1" dirty="0">
              <a:solidFill>
                <a:schemeClr val="dk1"/>
              </a:solidFill>
              <a:latin typeface="Times New Roman"/>
              <a:cs typeface="Times New Roman"/>
              <a:sym typeface="Times New Roman"/>
            </a:endParaRPr>
          </a:p>
          <a:p>
            <a:pPr marL="0" marR="0" lvl="0" indent="0" algn="ctr" rtl="0">
              <a:spcBef>
                <a:spcPts val="0"/>
              </a:spcBef>
              <a:spcAft>
                <a:spcPts val="0"/>
              </a:spcAft>
              <a:buNone/>
            </a:pPr>
            <a:r>
              <a:rPr lang="en-US" sz="2800" b="1" dirty="0">
                <a:solidFill>
                  <a:schemeClr val="dk1"/>
                </a:solidFill>
                <a:latin typeface="Times New Roman"/>
                <a:cs typeface="Times New Roman"/>
                <a:sym typeface="Times New Roman"/>
              </a:rPr>
              <a:t>Community Service</a:t>
            </a:r>
          </a:p>
          <a:p>
            <a:pPr marL="0" marR="0" lvl="0" indent="0" algn="ctr" rtl="0">
              <a:spcBef>
                <a:spcPts val="0"/>
              </a:spcBef>
              <a:spcAft>
                <a:spcPts val="0"/>
              </a:spcAft>
              <a:buNone/>
            </a:pPr>
            <a:r>
              <a:rPr lang="en-US" sz="2800" b="1" dirty="0">
                <a:solidFill>
                  <a:schemeClr val="dk1"/>
                </a:solidFill>
                <a:latin typeface="Times New Roman"/>
                <a:cs typeface="Times New Roman"/>
                <a:sym typeface="Times New Roman"/>
              </a:rPr>
              <a:t>Loyalty Day</a:t>
            </a:r>
          </a:p>
          <a:p>
            <a:pPr marL="0" marR="0" lvl="0" indent="0" algn="ctr" rtl="0">
              <a:spcBef>
                <a:spcPts val="0"/>
              </a:spcBef>
              <a:spcAft>
                <a:spcPts val="0"/>
              </a:spcAft>
              <a:buNone/>
            </a:pPr>
            <a:r>
              <a:rPr lang="en-US" sz="2800" b="1" dirty="0">
                <a:solidFill>
                  <a:schemeClr val="dk1"/>
                </a:solidFill>
                <a:latin typeface="Times New Roman"/>
                <a:cs typeface="Times New Roman"/>
                <a:sym typeface="Times New Roman"/>
              </a:rPr>
              <a:t>Safety </a:t>
            </a:r>
            <a:endParaRPr sz="2800" dirty="0"/>
          </a:p>
        </p:txBody>
      </p:sp>
      <p:sp>
        <p:nvSpPr>
          <p:cNvPr id="123" name="Google Shape;123;p1"/>
          <p:cNvSpPr txBox="1"/>
          <p:nvPr/>
        </p:nvSpPr>
        <p:spPr>
          <a:xfrm>
            <a:off x="5011210" y="5784864"/>
            <a:ext cx="443403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Department of Kansas</a:t>
            </a:r>
            <a:endParaRPr dirty="0"/>
          </a:p>
          <a:p>
            <a:pPr marL="0" marR="0" lvl="0" indent="0" algn="ctr" rtl="0">
              <a:spcBef>
                <a:spcPts val="0"/>
              </a:spcBef>
              <a:spcAft>
                <a:spcPts val="0"/>
              </a:spcAft>
              <a:buNone/>
            </a:pPr>
            <a:r>
              <a:rPr lang="en-US" sz="2800" b="0" i="0" u="none" strike="noStrike" cap="none" dirty="0">
                <a:solidFill>
                  <a:schemeClr val="dk1"/>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82" name="Google Shape;282;p32"/>
          <p:cNvPicPr preferRelativeResize="0"/>
          <p:nvPr/>
        </p:nvPicPr>
        <p:blipFill rotWithShape="1">
          <a:blip r:embed="rId3">
            <a:alphaModFix/>
          </a:blip>
          <a:srcRect/>
          <a:stretch/>
        </p:blipFill>
        <p:spPr>
          <a:xfrm>
            <a:off x="58463" y="1313896"/>
            <a:ext cx="9065939" cy="55079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88" name="Google Shape;288;p33"/>
          <p:cNvPicPr preferRelativeResize="0"/>
          <p:nvPr/>
        </p:nvPicPr>
        <p:blipFill rotWithShape="1">
          <a:blip r:embed="rId3">
            <a:alphaModFix/>
          </a:blip>
          <a:srcRect/>
          <a:stretch/>
        </p:blipFill>
        <p:spPr>
          <a:xfrm>
            <a:off x="62144" y="1271726"/>
            <a:ext cx="9081855" cy="5586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94" name="Google Shape;294;p34"/>
          <p:cNvPicPr preferRelativeResize="0"/>
          <p:nvPr/>
        </p:nvPicPr>
        <p:blipFill rotWithShape="1">
          <a:blip r:embed="rId3">
            <a:alphaModFix/>
          </a:blip>
          <a:srcRect/>
          <a:stretch/>
        </p:blipFill>
        <p:spPr>
          <a:xfrm>
            <a:off x="1" y="1271511"/>
            <a:ext cx="9144000" cy="55864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300" name="Google Shape;300;p35"/>
          <p:cNvPicPr preferRelativeResize="0"/>
          <p:nvPr/>
        </p:nvPicPr>
        <p:blipFill rotWithShape="1">
          <a:blip r:embed="rId3">
            <a:alphaModFix/>
          </a:blip>
          <a:srcRect/>
          <a:stretch/>
        </p:blipFill>
        <p:spPr>
          <a:xfrm>
            <a:off x="30577" y="1242874"/>
            <a:ext cx="9113423" cy="55977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306" name="Google Shape;306;p36"/>
          <p:cNvPicPr preferRelativeResize="0"/>
          <p:nvPr/>
        </p:nvPicPr>
        <p:blipFill rotWithShape="1">
          <a:blip r:embed="rId3">
            <a:alphaModFix/>
          </a:blip>
          <a:srcRect/>
          <a:stretch/>
        </p:blipFill>
        <p:spPr>
          <a:xfrm>
            <a:off x="-989" y="1260630"/>
            <a:ext cx="9144265" cy="55973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312" name="Google Shape;312;p37"/>
          <p:cNvPicPr preferRelativeResize="0"/>
          <p:nvPr/>
        </p:nvPicPr>
        <p:blipFill rotWithShape="1">
          <a:blip r:embed="rId3">
            <a:alphaModFix/>
          </a:blip>
          <a:srcRect/>
          <a:stretch/>
        </p:blipFill>
        <p:spPr>
          <a:xfrm>
            <a:off x="-988" y="1207364"/>
            <a:ext cx="9144988" cy="56510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18" name="Google Shape;318;p38"/>
          <p:cNvPicPr preferRelativeResize="0"/>
          <p:nvPr/>
        </p:nvPicPr>
        <p:blipFill rotWithShape="1">
          <a:blip r:embed="rId3">
            <a:alphaModFix/>
          </a:blip>
          <a:srcRect/>
          <a:stretch/>
        </p:blipFill>
        <p:spPr>
          <a:xfrm>
            <a:off x="-989" y="1242874"/>
            <a:ext cx="9144265" cy="561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54D281-4B96-BBF0-0F99-54358DC4D73E}"/>
              </a:ext>
            </a:extLst>
          </p:cNvPr>
          <p:cNvSpPr>
            <a:spLocks noGrp="1"/>
          </p:cNvSpPr>
          <p:nvPr>
            <p:ph type="body" idx="2"/>
          </p:nvPr>
        </p:nvSpPr>
        <p:spPr>
          <a:xfrm>
            <a:off x="4298623" y="1282045"/>
            <a:ext cx="4666268" cy="4966356"/>
          </a:xfrm>
        </p:spPr>
        <p:txBody>
          <a:bodyPr/>
          <a:lstStyle/>
          <a:p>
            <a:r>
              <a:rPr lang="en-US" sz="1800" dirty="0"/>
              <a:t>Loyalty Day originally began as "Americanization Day" in 1921 as a counter to the Communists' May 1 celebration of the Russian Revolution. On May 1, 1930, 10,000 VFW members staged a rally at New York's Union Square to promote patriotism. Through a resolution adopted in 1949, May 1 evolved into Loyalty Day. Observances began in 1950 on April 28 and climaxed May 1 when more than five million people across the nation held rallies. In New York City, more than 100,000 people rallied for America. In 1958 Congress enacted Public Law 529 proclaiming Loyalty Day a permanent fixture on the nation's calendar.</a:t>
            </a:r>
          </a:p>
        </p:txBody>
      </p:sp>
      <p:sp>
        <p:nvSpPr>
          <p:cNvPr id="4" name="Slide Number Placeholder 3">
            <a:extLst>
              <a:ext uri="{FF2B5EF4-FFF2-40B4-BE49-F238E27FC236}">
                <a16:creationId xmlns:a16="http://schemas.microsoft.com/office/drawing/2014/main" id="{C033F83E-D712-E11A-29B5-65B1784761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5" name="Title 4">
            <a:extLst>
              <a:ext uri="{FF2B5EF4-FFF2-40B4-BE49-F238E27FC236}">
                <a16:creationId xmlns:a16="http://schemas.microsoft.com/office/drawing/2014/main" id="{43D8E438-23C6-7893-E05E-2F5467336D12}"/>
              </a:ext>
            </a:extLst>
          </p:cNvPr>
          <p:cNvSpPr>
            <a:spLocks noGrp="1"/>
          </p:cNvSpPr>
          <p:nvPr>
            <p:ph type="title"/>
          </p:nvPr>
        </p:nvSpPr>
        <p:spPr/>
        <p:txBody>
          <a:bodyPr/>
          <a:lstStyle/>
          <a:p>
            <a:pPr algn="ctr"/>
            <a:r>
              <a:rPr lang="en-US" sz="3600" dirty="0"/>
              <a:t>Loyalty Day</a:t>
            </a:r>
          </a:p>
        </p:txBody>
      </p:sp>
      <p:pic>
        <p:nvPicPr>
          <p:cNvPr id="7" name="Picture 6">
            <a:extLst>
              <a:ext uri="{FF2B5EF4-FFF2-40B4-BE49-F238E27FC236}">
                <a16:creationId xmlns:a16="http://schemas.microsoft.com/office/drawing/2014/main" id="{E213D9BD-8D17-712A-0C94-CEC8AD2EE010}"/>
              </a:ext>
            </a:extLst>
          </p:cNvPr>
          <p:cNvPicPr>
            <a:picLocks noChangeAspect="1"/>
          </p:cNvPicPr>
          <p:nvPr/>
        </p:nvPicPr>
        <p:blipFill>
          <a:blip r:embed="rId2"/>
          <a:stretch>
            <a:fillRect/>
          </a:stretch>
        </p:blipFill>
        <p:spPr>
          <a:xfrm>
            <a:off x="74434" y="1204314"/>
            <a:ext cx="4101049" cy="5385021"/>
          </a:xfrm>
          <a:prstGeom prst="rect">
            <a:avLst/>
          </a:prstGeom>
        </p:spPr>
      </p:pic>
    </p:spTree>
    <p:extLst>
      <p:ext uri="{BB962C8B-B14F-4D97-AF65-F5344CB8AC3E}">
        <p14:creationId xmlns:p14="http://schemas.microsoft.com/office/powerpoint/2010/main" val="391301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7"/>
          <p:cNvSpPr/>
          <p:nvPr/>
        </p:nvSpPr>
        <p:spPr>
          <a:xfrm>
            <a:off x="2491591" y="2475320"/>
            <a:ext cx="28956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388" name="Google Shape;388;p47"/>
          <p:cNvSpPr/>
          <p:nvPr/>
        </p:nvSpPr>
        <p:spPr>
          <a:xfrm>
            <a:off x="4847209" y="3136185"/>
            <a:ext cx="3286056"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4B471"/>
              </a:buClr>
              <a:buSzPts val="4800"/>
              <a:buFont typeface="Cambria"/>
              <a:buNone/>
            </a:pPr>
            <a:r>
              <a:rPr lang="en-US" sz="4800" b="1" i="0" u="none" strike="noStrike" cap="none">
                <a:solidFill>
                  <a:srgbClr val="C4B471"/>
                </a:solidFill>
                <a:latin typeface="Cambria"/>
                <a:ea typeface="Cambria"/>
                <a:cs typeface="Cambria"/>
                <a:sym typeface="Cambria"/>
              </a:rPr>
              <a:t>Questions</a:t>
            </a:r>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32DF04A-2F64-EDFE-C74E-D669AEBB0024}"/>
              </a:ext>
            </a:extLst>
          </p:cNvPr>
          <p:cNvSpPr txBox="1"/>
          <p:nvPr/>
        </p:nvSpPr>
        <p:spPr>
          <a:xfrm>
            <a:off x="4413379" y="5197351"/>
            <a:ext cx="4572000" cy="14773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Rick McKenna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prstClr val="black"/>
                </a:solidFill>
                <a:latin typeface="Times New Roman" panose="02020603050405020304" pitchFamily="18" charset="0"/>
                <a:ea typeface="+mn-ea"/>
                <a:cs typeface="Times New Roman" panose="02020603050405020304" pitchFamily="18" charset="0"/>
              </a:rPr>
              <a:t>Junior Vice Commander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prstClr val="black"/>
                </a:solidFill>
                <a:latin typeface="Times New Roman" panose="02020603050405020304" pitchFamily="18" charset="0"/>
                <a:ea typeface="+mn-ea"/>
                <a:cs typeface="Times New Roman" panose="02020603050405020304" pitchFamily="18" charset="0"/>
              </a:rPr>
              <a:t>Department of Kansas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jvc@vfwks.org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913.481.2973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p:nvPr/>
        </p:nvSpPr>
        <p:spPr>
          <a:xfrm>
            <a:off x="3401760" y="3105834"/>
            <a:ext cx="590203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Community Service Reporting</a:t>
            </a:r>
            <a:endParaRPr/>
          </a:p>
        </p:txBody>
      </p:sp>
      <p:sp>
        <p:nvSpPr>
          <p:cNvPr id="264" name="Google Shape;264;p29"/>
          <p:cNvSpPr txBox="1"/>
          <p:nvPr/>
        </p:nvSpPr>
        <p:spPr>
          <a:xfrm>
            <a:off x="4945223" y="5341804"/>
            <a:ext cx="443403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 </a:t>
            </a:r>
            <a:endParaRPr/>
          </a:p>
          <a:p>
            <a:pPr marL="0" marR="0" lvl="0" indent="0" algn="r"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2296DE6-5823-1032-5738-62F21A8BA20F}"/>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CFE45AFF-10D4-D676-E752-9510BA6A3219}"/>
              </a:ext>
            </a:extLst>
          </p:cNvPr>
          <p:cNvSpPr txBox="1"/>
          <p:nvPr/>
        </p:nvSpPr>
        <p:spPr>
          <a:xfrm>
            <a:off x="546755" y="1307398"/>
            <a:ext cx="7899662" cy="6063158"/>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3200" b="1" dirty="0"/>
              <a:t>Reporting</a:t>
            </a:r>
            <a:r>
              <a:rPr lang="en-US" sz="3200" dirty="0"/>
              <a:t> </a:t>
            </a:r>
          </a:p>
          <a:p>
            <a:pPr lvl="0">
              <a:buClr>
                <a:schemeClr val="dk1"/>
              </a:buClr>
              <a:buSzPts val="1800"/>
            </a:pPr>
            <a:endParaRPr lang="en-US" sz="3200" dirty="0"/>
          </a:p>
          <a:p>
            <a:pPr lvl="0">
              <a:buClr>
                <a:schemeClr val="dk1"/>
              </a:buClr>
              <a:buSzPts val="1800"/>
            </a:pPr>
            <a:r>
              <a:rPr lang="en-US" sz="2200" dirty="0"/>
              <a:t>For the purposes of volunteer recognition, VFW community service hours must be performed by and as a representative of the Veterans of Foreign Wars. As it is the intent of VFW community service to impact a broad spectrum of the local community, the work must also be performed for an organization outside of the VFW and its Auxiliary, and must be verified by an authorized representative of that organization. </a:t>
            </a:r>
          </a:p>
          <a:p>
            <a:pPr lvl="0">
              <a:buClr>
                <a:schemeClr val="dk1"/>
              </a:buClr>
              <a:buSzPts val="1800"/>
            </a:pPr>
            <a:endParaRPr lang="en-US" sz="2200" dirty="0"/>
          </a:p>
          <a:p>
            <a:pPr lvl="0">
              <a:buClr>
                <a:schemeClr val="dk1"/>
              </a:buClr>
              <a:buSzPts val="1800"/>
            </a:pPr>
            <a:endParaRPr lang="en-US" sz="2200" dirty="0"/>
          </a:p>
          <a:p>
            <a:pPr lvl="0">
              <a:buClr>
                <a:schemeClr val="dk1"/>
              </a:buClr>
              <a:buSzPts val="1800"/>
            </a:pPr>
            <a:r>
              <a:rPr lang="en-US" sz="2200" b="1" dirty="0"/>
              <a:t>In addition</a:t>
            </a:r>
            <a:r>
              <a:rPr lang="en-US" sz="2200" dirty="0"/>
              <a:t>, efforts performed for the benefit of the Post or Auxiliary should not be considered as community service</a:t>
            </a:r>
          </a:p>
          <a:p>
            <a:pPr lvl="0">
              <a:buClr>
                <a:schemeClr val="dk1"/>
              </a:buClr>
              <a:buSzPts val="1800"/>
            </a:pPr>
            <a:endParaRPr lang="en-US" sz="1800" b="0" i="0" u="none" strike="noStrike" cap="none" dirty="0">
              <a:solidFill>
                <a:srgbClr val="000000"/>
              </a:solidFill>
              <a:latin typeface="Arial"/>
              <a:ea typeface="Arial"/>
              <a:cs typeface="Arial"/>
              <a:sym typeface="Arial"/>
            </a:endParaRPr>
          </a:p>
          <a:p>
            <a:pPr lvl="0">
              <a:buClr>
                <a:schemeClr val="dk1"/>
              </a:buClr>
              <a:buSzPts val="1800"/>
            </a:pPr>
            <a:endParaRPr lang="en-US" sz="1800" dirty="0"/>
          </a:p>
          <a:p>
            <a:pPr lvl="0">
              <a:buClr>
                <a:schemeClr val="dk1"/>
              </a:buClr>
              <a:buSzPts val="1800"/>
            </a:pPr>
            <a:endParaRPr lang="en-US" sz="1800" b="0" i="0" u="none" strike="noStrike" cap="none" dirty="0">
              <a:solidFill>
                <a:srgbClr val="000000"/>
              </a:solidFill>
              <a:latin typeface="Arial"/>
              <a:ea typeface="Arial"/>
              <a:cs typeface="Arial"/>
              <a:sym typeface="Arial"/>
            </a:endParaRPr>
          </a:p>
          <a:p>
            <a:pPr lvl="0">
              <a:buClr>
                <a:schemeClr val="dk1"/>
              </a:buClr>
              <a:buSzPts val="1800"/>
            </a:pP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6070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AAFB42EB-3F89-BED4-243B-393ACA6CB074}"/>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E478324A-97F4-6CBB-5A6D-6223804498B2}"/>
              </a:ext>
            </a:extLst>
          </p:cNvPr>
          <p:cNvSpPr txBox="1"/>
          <p:nvPr/>
        </p:nvSpPr>
        <p:spPr>
          <a:xfrm>
            <a:off x="546755" y="1307398"/>
            <a:ext cx="7899662" cy="6555600"/>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3200" b="1" dirty="0"/>
              <a:t>Examples of Good Reporting: </a:t>
            </a:r>
            <a:r>
              <a:rPr lang="en-US" sz="3200" dirty="0"/>
              <a:t> </a:t>
            </a:r>
          </a:p>
          <a:p>
            <a:pPr lvl="0">
              <a:buClr>
                <a:schemeClr val="dk1"/>
              </a:buClr>
              <a:buSzPts val="1800"/>
            </a:pPr>
            <a:r>
              <a:rPr lang="en-US" sz="1800" dirty="0"/>
              <a:t>• Assisting of veterans within the community</a:t>
            </a:r>
          </a:p>
          <a:p>
            <a:pPr lvl="0">
              <a:buClr>
                <a:schemeClr val="dk1"/>
              </a:buClr>
              <a:buSzPts val="1800"/>
            </a:pPr>
            <a:r>
              <a:rPr lang="en-US" sz="1800" dirty="0"/>
              <a:t>• Scholarships to youth</a:t>
            </a:r>
          </a:p>
          <a:p>
            <a:pPr lvl="0">
              <a:buClr>
                <a:schemeClr val="dk1"/>
              </a:buClr>
              <a:buSzPts val="1800"/>
            </a:pPr>
            <a:r>
              <a:rPr lang="en-US" sz="1800" dirty="0"/>
              <a:t>• Sponsoring of youth teams</a:t>
            </a:r>
          </a:p>
          <a:p>
            <a:pPr lvl="0">
              <a:buClr>
                <a:schemeClr val="dk1"/>
              </a:buClr>
              <a:buSzPts val="1800"/>
            </a:pPr>
            <a:r>
              <a:rPr lang="en-US" sz="1800" dirty="0"/>
              <a:t>• VA hospital work on behalf of the VFW</a:t>
            </a:r>
          </a:p>
          <a:p>
            <a:pPr lvl="0">
              <a:buClr>
                <a:schemeClr val="dk1"/>
              </a:buClr>
              <a:buSzPts val="1800"/>
            </a:pPr>
            <a:r>
              <a:rPr lang="en-US" sz="1800" dirty="0"/>
              <a:t>• Blood drives</a:t>
            </a:r>
          </a:p>
          <a:p>
            <a:pPr lvl="0">
              <a:buClr>
                <a:schemeClr val="dk1"/>
              </a:buClr>
              <a:buSzPts val="1800"/>
            </a:pPr>
            <a:r>
              <a:rPr lang="en-US" sz="1800" dirty="0"/>
              <a:t>• Legislative town halls</a:t>
            </a:r>
          </a:p>
          <a:p>
            <a:pPr lvl="0">
              <a:buClr>
                <a:schemeClr val="dk1"/>
              </a:buClr>
              <a:buSzPts val="1800"/>
            </a:pPr>
            <a:r>
              <a:rPr lang="en-US" sz="1800" dirty="0"/>
              <a:t>• Care packages for troops, homeless etc.</a:t>
            </a:r>
          </a:p>
          <a:p>
            <a:pPr lvl="0">
              <a:buClr>
                <a:schemeClr val="dk1"/>
              </a:buClr>
              <a:buSzPts val="1800"/>
            </a:pPr>
            <a:r>
              <a:rPr lang="en-US" sz="1800" dirty="0"/>
              <a:t>• Register to Vote campaigns</a:t>
            </a:r>
          </a:p>
          <a:p>
            <a:pPr lvl="0">
              <a:buClr>
                <a:schemeClr val="dk1"/>
              </a:buClr>
              <a:buSzPts val="1800"/>
            </a:pPr>
            <a:r>
              <a:rPr lang="en-US" sz="1800" dirty="0"/>
              <a:t>• Food Bank support</a:t>
            </a:r>
          </a:p>
          <a:p>
            <a:pPr lvl="0">
              <a:buClr>
                <a:schemeClr val="dk1"/>
              </a:buClr>
              <a:buSzPts val="1800"/>
            </a:pPr>
            <a:r>
              <a:rPr lang="en-US" sz="1800" dirty="0"/>
              <a:t>• Building of ramps for disabled veterans</a:t>
            </a:r>
          </a:p>
          <a:p>
            <a:pPr lvl="0">
              <a:buClr>
                <a:schemeClr val="dk1"/>
              </a:buClr>
              <a:buSzPts val="1800"/>
            </a:pPr>
            <a:r>
              <a:rPr lang="en-US" sz="1800" dirty="0"/>
              <a:t>• Hosting job fairs</a:t>
            </a:r>
          </a:p>
          <a:p>
            <a:pPr lvl="0">
              <a:buClr>
                <a:schemeClr val="dk1"/>
              </a:buClr>
              <a:buSzPts val="1800"/>
            </a:pPr>
            <a:r>
              <a:rPr lang="en-US" sz="1800" dirty="0"/>
              <a:t>• Visiting VA Homes &amp; nursing facilities</a:t>
            </a:r>
          </a:p>
          <a:p>
            <a:pPr lvl="0">
              <a:buClr>
                <a:schemeClr val="dk1"/>
              </a:buClr>
              <a:buSzPts val="1800"/>
            </a:pPr>
            <a:r>
              <a:rPr lang="en-US" sz="1800" dirty="0"/>
              <a:t>• Community Clean Up activities</a:t>
            </a:r>
          </a:p>
          <a:p>
            <a:pPr lvl="0">
              <a:buClr>
                <a:schemeClr val="dk1"/>
              </a:buClr>
              <a:buSzPts val="1800"/>
            </a:pPr>
            <a:r>
              <a:rPr lang="en-US" sz="1800" dirty="0"/>
              <a:t>• Natural Disaster Relief support</a:t>
            </a:r>
          </a:p>
          <a:p>
            <a:pPr lvl="0">
              <a:buClr>
                <a:schemeClr val="dk1"/>
              </a:buClr>
              <a:buSzPts val="1800"/>
            </a:pPr>
            <a:r>
              <a:rPr lang="en-US" sz="1800" dirty="0"/>
              <a:t>• Clothing Drives</a:t>
            </a:r>
          </a:p>
          <a:p>
            <a:pPr lvl="0">
              <a:buClr>
                <a:schemeClr val="dk1"/>
              </a:buClr>
              <a:buSzPts val="1800"/>
            </a:pPr>
            <a:r>
              <a:rPr lang="en-US" sz="1800" dirty="0"/>
              <a:t>• Donations to civic organizations within the community that align with our</a:t>
            </a:r>
          </a:p>
          <a:p>
            <a:pPr lvl="0">
              <a:buClr>
                <a:schemeClr val="dk1"/>
              </a:buClr>
              <a:buSzPts val="1800"/>
            </a:pPr>
            <a:r>
              <a:rPr lang="en-US" sz="1800" dirty="0"/>
              <a:t>values</a:t>
            </a:r>
          </a:p>
          <a:p>
            <a:pPr lvl="0">
              <a:buClr>
                <a:schemeClr val="dk1"/>
              </a:buClr>
              <a:buSzPts val="1800"/>
            </a:pPr>
            <a:endParaRPr lang="en-US" sz="1800" b="0" i="0" u="none" strike="noStrike" cap="none" dirty="0">
              <a:solidFill>
                <a:srgbClr val="000000"/>
              </a:solidFill>
              <a:latin typeface="Arial"/>
              <a:ea typeface="Arial"/>
              <a:cs typeface="Arial"/>
              <a:sym typeface="Arial"/>
            </a:endParaRPr>
          </a:p>
          <a:p>
            <a:pPr lvl="0">
              <a:buClr>
                <a:schemeClr val="dk1"/>
              </a:buClr>
              <a:buSzPts val="1800"/>
            </a:pPr>
            <a:endParaRPr lang="en-US" sz="1800" dirty="0"/>
          </a:p>
          <a:p>
            <a:pPr lvl="0">
              <a:buClr>
                <a:schemeClr val="dk1"/>
              </a:buClr>
              <a:buSzPts val="1800"/>
            </a:pPr>
            <a:endParaRPr lang="en-US" sz="1800" b="0" i="0" u="none" strike="noStrike" cap="none" dirty="0">
              <a:solidFill>
                <a:srgbClr val="000000"/>
              </a:solidFill>
              <a:latin typeface="Arial"/>
              <a:ea typeface="Arial"/>
              <a:cs typeface="Arial"/>
              <a:sym typeface="Arial"/>
            </a:endParaRPr>
          </a:p>
          <a:p>
            <a:pPr lvl="0">
              <a:buClr>
                <a:schemeClr val="dk1"/>
              </a:buClr>
              <a:buSzPts val="1800"/>
            </a:pP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4572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E9C0762C-6768-215E-F188-FA847D9B85AF}"/>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4169F83F-59EC-D9A4-FFF2-9CBBDFB743E9}"/>
              </a:ext>
            </a:extLst>
          </p:cNvPr>
          <p:cNvSpPr txBox="1"/>
          <p:nvPr/>
        </p:nvSpPr>
        <p:spPr>
          <a:xfrm>
            <a:off x="546755" y="1307398"/>
            <a:ext cx="8210746" cy="5539938"/>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2800" b="1" dirty="0"/>
              <a:t>Examples of Non-Qualified Community Service Events </a:t>
            </a:r>
            <a:r>
              <a:rPr lang="en-US" sz="2800" dirty="0"/>
              <a:t> </a:t>
            </a:r>
          </a:p>
          <a:p>
            <a:pPr lvl="0">
              <a:buClr>
                <a:schemeClr val="dk1"/>
              </a:buClr>
              <a:buSzPts val="1800"/>
            </a:pPr>
            <a:endParaRPr lang="en-US" sz="1800" dirty="0"/>
          </a:p>
          <a:p>
            <a:pPr lvl="0">
              <a:buClr>
                <a:schemeClr val="dk1"/>
              </a:buClr>
              <a:buSzPts val="1800"/>
            </a:pPr>
            <a:r>
              <a:rPr lang="en-US" sz="2800" dirty="0"/>
              <a:t>• </a:t>
            </a:r>
            <a:r>
              <a:rPr lang="en-US" sz="1800" dirty="0"/>
              <a:t>Flying the U.S. Flag</a:t>
            </a:r>
          </a:p>
          <a:p>
            <a:pPr lvl="0">
              <a:buClr>
                <a:schemeClr val="dk1"/>
              </a:buClr>
              <a:buSzPts val="1800"/>
            </a:pPr>
            <a:r>
              <a:rPr lang="en-US" sz="1800" dirty="0"/>
              <a:t>• Flying the POW Flag</a:t>
            </a:r>
          </a:p>
          <a:p>
            <a:pPr lvl="0">
              <a:buClr>
                <a:schemeClr val="dk1"/>
              </a:buClr>
              <a:buSzPts val="1800"/>
            </a:pPr>
            <a:r>
              <a:rPr lang="en-US" sz="1800" dirty="0"/>
              <a:t>• Post dinners</a:t>
            </a:r>
          </a:p>
          <a:p>
            <a:pPr lvl="0">
              <a:buClr>
                <a:schemeClr val="dk1"/>
              </a:buClr>
              <a:buSzPts val="1800"/>
            </a:pPr>
            <a:r>
              <a:rPr lang="en-US" sz="1800" dirty="0"/>
              <a:t>• Bingo</a:t>
            </a:r>
          </a:p>
          <a:p>
            <a:pPr lvl="0">
              <a:buClr>
                <a:schemeClr val="dk1"/>
              </a:buClr>
              <a:buSzPts val="1800"/>
            </a:pPr>
            <a:r>
              <a:rPr lang="en-US" sz="1800" dirty="0"/>
              <a:t>• Paid VFW Service Officer work</a:t>
            </a:r>
          </a:p>
          <a:p>
            <a:pPr lvl="0">
              <a:buClr>
                <a:schemeClr val="dk1"/>
              </a:buClr>
              <a:buSzPts val="1800"/>
            </a:pPr>
            <a:r>
              <a:rPr lang="en-US" sz="1800" dirty="0"/>
              <a:t>• Personal efforts of a member volunteering at a church or other nonprofit</a:t>
            </a:r>
          </a:p>
          <a:p>
            <a:pPr lvl="0">
              <a:buClr>
                <a:schemeClr val="dk1"/>
              </a:buClr>
              <a:buSzPts val="1800"/>
            </a:pPr>
            <a:r>
              <a:rPr lang="en-US" sz="1800" dirty="0"/>
              <a:t>organizations</a:t>
            </a:r>
          </a:p>
          <a:p>
            <a:pPr lvl="0">
              <a:buClr>
                <a:schemeClr val="dk1"/>
              </a:buClr>
              <a:buSzPts val="1800"/>
            </a:pPr>
            <a:r>
              <a:rPr lang="en-US" sz="1800" dirty="0"/>
              <a:t>• Buddy Poppy Drives</a:t>
            </a:r>
          </a:p>
          <a:p>
            <a:pPr lvl="0">
              <a:buClr>
                <a:schemeClr val="dk1"/>
              </a:buClr>
              <a:buSzPts val="1800"/>
            </a:pPr>
            <a:r>
              <a:rPr lang="en-US" sz="1800" dirty="0"/>
              <a:t>• Membership Drives</a:t>
            </a:r>
          </a:p>
          <a:p>
            <a:pPr lvl="0">
              <a:buClr>
                <a:schemeClr val="dk1"/>
              </a:buClr>
              <a:buSzPts val="1800"/>
            </a:pPr>
            <a:r>
              <a:rPr lang="en-US" sz="1800" dirty="0"/>
              <a:t>• Anything that directly benefits the Post</a:t>
            </a:r>
          </a:p>
          <a:p>
            <a:pPr lvl="0">
              <a:buClr>
                <a:schemeClr val="dk1"/>
              </a:buClr>
              <a:buSzPts val="1800"/>
            </a:pPr>
            <a:r>
              <a:rPr lang="en-US" sz="1800" dirty="0"/>
              <a:t>• Reciting the pledge of allegiance at a Post meeting</a:t>
            </a:r>
          </a:p>
          <a:p>
            <a:pPr lvl="0">
              <a:buClr>
                <a:schemeClr val="dk1"/>
              </a:buClr>
              <a:buSzPts val="1800"/>
            </a:pPr>
            <a:r>
              <a:rPr lang="en-US" sz="1800" dirty="0"/>
              <a:t>• Charging, renting or loaning the Post hall to their Auxiliary or Cootie Pup-Tent</a:t>
            </a:r>
          </a:p>
          <a:p>
            <a:pPr lvl="0">
              <a:buClr>
                <a:schemeClr val="dk1"/>
              </a:buClr>
              <a:buSzPts val="1800"/>
            </a:pPr>
            <a:endParaRPr lang="en-US" sz="1800" dirty="0"/>
          </a:p>
          <a:p>
            <a:pPr lvl="0">
              <a:buClr>
                <a:schemeClr val="dk1"/>
              </a:buClr>
              <a:buSzPts val="1800"/>
            </a:pPr>
            <a:r>
              <a:rPr lang="en-US" sz="1800" b="1" dirty="0">
                <a:solidFill>
                  <a:srgbClr val="FF0000"/>
                </a:solidFill>
              </a:rPr>
              <a:t>Please note</a:t>
            </a:r>
            <a:r>
              <a:rPr lang="en-US" sz="1800" dirty="0">
                <a:solidFill>
                  <a:srgbClr val="FF0000"/>
                </a:solidFill>
              </a:rPr>
              <a:t>: These lists are not all inclusive but rather a frame of reference of</a:t>
            </a:r>
          </a:p>
          <a:p>
            <a:pPr lvl="0">
              <a:buClr>
                <a:schemeClr val="dk1"/>
              </a:buClr>
              <a:buSzPts val="1800"/>
            </a:pPr>
            <a:r>
              <a:rPr lang="en-US" sz="1800" dirty="0">
                <a:solidFill>
                  <a:srgbClr val="FF0000"/>
                </a:solidFill>
              </a:rPr>
              <a:t>what is good to host and report versus what events should not be reported.</a:t>
            </a:r>
          </a:p>
        </p:txBody>
      </p:sp>
    </p:spTree>
    <p:extLst>
      <p:ext uri="{BB962C8B-B14F-4D97-AF65-F5344CB8AC3E}">
        <p14:creationId xmlns:p14="http://schemas.microsoft.com/office/powerpoint/2010/main" val="251049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56DDD7B7-8434-43DD-04BC-341D320FA609}"/>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B7F4F077-DABF-2A2E-45A0-1508428117BA}"/>
              </a:ext>
            </a:extLst>
          </p:cNvPr>
          <p:cNvSpPr txBox="1"/>
          <p:nvPr/>
        </p:nvSpPr>
        <p:spPr>
          <a:xfrm>
            <a:off x="197964" y="1656189"/>
            <a:ext cx="8210746" cy="4431942"/>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2400" b="1" dirty="0">
                <a:solidFill>
                  <a:schemeClr val="tx1"/>
                </a:solidFill>
              </a:rPr>
              <a:t>Value of a Volunteer Hour </a:t>
            </a:r>
            <a:endParaRPr lang="en-US" sz="2400" dirty="0">
              <a:solidFill>
                <a:schemeClr val="tx1"/>
              </a:solidFill>
            </a:endParaRPr>
          </a:p>
          <a:p>
            <a:pPr lvl="0">
              <a:buClr>
                <a:schemeClr val="dk1"/>
              </a:buClr>
              <a:buSzPts val="1800"/>
            </a:pPr>
            <a:endParaRPr lang="en-US" sz="1800" dirty="0">
              <a:solidFill>
                <a:schemeClr val="tx1"/>
              </a:solidFill>
            </a:endParaRPr>
          </a:p>
          <a:p>
            <a:pPr lvl="0">
              <a:buClr>
                <a:schemeClr val="dk1"/>
              </a:buClr>
              <a:buSzPts val="1800"/>
            </a:pPr>
            <a:r>
              <a:rPr lang="en-US" sz="1800" dirty="0">
                <a:solidFill>
                  <a:schemeClr val="tx1"/>
                </a:solidFill>
              </a:rPr>
              <a:t>Volunteers in the United States hold up the foundation of civil society. They help their neighbors, serve their communities and provide </a:t>
            </a:r>
            <a:r>
              <a:rPr lang="en-US" sz="1800" dirty="0" err="1">
                <a:solidFill>
                  <a:schemeClr val="tx1"/>
                </a:solidFill>
              </a:rPr>
              <a:t>theirexpertise</a:t>
            </a:r>
            <a:r>
              <a:rPr lang="en-US" sz="1800" dirty="0">
                <a:solidFill>
                  <a:schemeClr val="tx1"/>
                </a:solidFill>
              </a:rPr>
              <a:t>. No matter what kind of volunteer work they do, they contribute in </a:t>
            </a:r>
            <a:r>
              <a:rPr lang="en-US" sz="1800" dirty="0" err="1">
                <a:solidFill>
                  <a:schemeClr val="tx1"/>
                </a:solidFill>
              </a:rPr>
              <a:t>invaluableways</a:t>
            </a:r>
            <a:r>
              <a:rPr lang="en-US" sz="1800" dirty="0">
                <a:solidFill>
                  <a:schemeClr val="tx1"/>
                </a:solidFill>
              </a:rPr>
              <a:t>. According to its Value of Volunteer Time report, Independent Sector, together with the Do-Good Institute, announced in April 2023, that the latest value of a volunteer hour is </a:t>
            </a:r>
            <a:r>
              <a:rPr lang="en-US" sz="1800" b="1" dirty="0">
                <a:solidFill>
                  <a:srgbClr val="C00000"/>
                </a:solidFill>
              </a:rPr>
              <a:t>$31.80</a:t>
            </a:r>
            <a:endParaRPr lang="en-US" sz="1800" dirty="0">
              <a:solidFill>
                <a:schemeClr val="tx1"/>
              </a:solidFill>
            </a:endParaRPr>
          </a:p>
          <a:p>
            <a:pPr lvl="0">
              <a:buClr>
                <a:schemeClr val="dk1"/>
              </a:buClr>
              <a:buSzPts val="1800"/>
            </a:pPr>
            <a:endParaRPr lang="en-US" sz="1800" dirty="0">
              <a:solidFill>
                <a:schemeClr val="tx1"/>
              </a:solidFill>
            </a:endParaRPr>
          </a:p>
          <a:p>
            <a:pPr lvl="0">
              <a:buClr>
                <a:schemeClr val="dk1"/>
              </a:buClr>
              <a:buSzPts val="1800"/>
            </a:pPr>
            <a:r>
              <a:rPr lang="en-US" sz="2400" b="1" dirty="0">
                <a:solidFill>
                  <a:schemeClr val="tx1"/>
                </a:solidFill>
              </a:rPr>
              <a:t>Value of a Mile </a:t>
            </a:r>
          </a:p>
          <a:p>
            <a:pPr lvl="0">
              <a:buClr>
                <a:schemeClr val="dk1"/>
              </a:buClr>
              <a:buSzPts val="1800"/>
            </a:pPr>
            <a:endParaRPr lang="en-US" sz="1800" dirty="0">
              <a:solidFill>
                <a:schemeClr val="tx1"/>
              </a:solidFill>
            </a:endParaRPr>
          </a:p>
          <a:p>
            <a:pPr lvl="0">
              <a:buClr>
                <a:schemeClr val="dk1"/>
              </a:buClr>
              <a:buSzPts val="1800"/>
            </a:pPr>
            <a:r>
              <a:rPr lang="en-US" sz="1800" dirty="0">
                <a:solidFill>
                  <a:schemeClr val="tx1"/>
                </a:solidFill>
              </a:rPr>
              <a:t>The rate for mileage in service or charitable organizations is currently at </a:t>
            </a:r>
            <a:r>
              <a:rPr lang="en-US" sz="1800" b="1" dirty="0">
                <a:solidFill>
                  <a:srgbClr val="C00000"/>
                </a:solidFill>
              </a:rPr>
              <a:t>$0.14 </a:t>
            </a:r>
            <a:r>
              <a:rPr lang="en-US" sz="1800" dirty="0">
                <a:solidFill>
                  <a:schemeClr val="tx1"/>
                </a:solidFill>
              </a:rPr>
              <a:t>per mile.</a:t>
            </a:r>
          </a:p>
          <a:p>
            <a:pPr lvl="0">
              <a:buClr>
                <a:schemeClr val="dk1"/>
              </a:buClr>
              <a:buSzPts val="1800"/>
            </a:pPr>
            <a:endParaRPr lang="en-US" sz="1800" dirty="0">
              <a:solidFill>
                <a:schemeClr val="tx1"/>
              </a:solidFill>
            </a:endParaRPr>
          </a:p>
          <a:p>
            <a:pPr lvl="0">
              <a:buClr>
                <a:schemeClr val="dk1"/>
              </a:buClr>
              <a:buSzPts val="1800"/>
            </a:pPr>
            <a:endParaRPr lang="en-US" sz="1800" dirty="0">
              <a:solidFill>
                <a:schemeClr val="tx1"/>
              </a:solidFill>
            </a:endParaRPr>
          </a:p>
        </p:txBody>
      </p:sp>
    </p:spTree>
    <p:extLst>
      <p:ext uri="{BB962C8B-B14F-4D97-AF65-F5344CB8AC3E}">
        <p14:creationId xmlns:p14="http://schemas.microsoft.com/office/powerpoint/2010/main" val="210197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189F2C80-F5A2-C96F-D065-193FF1DF64DA}"/>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1D1E92B9-8ADC-5D4A-AAE8-A79C8D1A1317}"/>
              </a:ext>
            </a:extLst>
          </p:cNvPr>
          <p:cNvSpPr txBox="1"/>
          <p:nvPr/>
        </p:nvSpPr>
        <p:spPr>
          <a:xfrm>
            <a:off x="141403" y="1345104"/>
            <a:ext cx="8210746" cy="517060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2400" b="1" dirty="0">
                <a:solidFill>
                  <a:schemeClr val="tx1"/>
                </a:solidFill>
              </a:rPr>
              <a:t>Total Impact</a:t>
            </a:r>
          </a:p>
          <a:p>
            <a:pPr lvl="0">
              <a:buClr>
                <a:schemeClr val="dk1"/>
              </a:buClr>
              <a:buSzPts val="1800"/>
            </a:pPr>
            <a:endParaRPr lang="en-US" sz="2400" dirty="0">
              <a:solidFill>
                <a:schemeClr val="tx1"/>
              </a:solidFill>
            </a:endParaRPr>
          </a:p>
          <a:p>
            <a:pPr marL="342900" lvl="0" indent="-342900">
              <a:buClr>
                <a:schemeClr val="dk1"/>
              </a:buClr>
              <a:buSzPts val="1800"/>
              <a:buFont typeface="Arial" panose="020B0604020202020204" pitchFamily="34" charset="0"/>
              <a:buChar char="•"/>
            </a:pPr>
            <a:r>
              <a:rPr lang="en-US" sz="2400" dirty="0">
                <a:solidFill>
                  <a:schemeClr val="tx1"/>
                </a:solidFill>
              </a:rPr>
              <a:t>When figuring the total impact of your community service event, you must calculate the money spent on hosting and organizing the event, </a:t>
            </a:r>
          </a:p>
          <a:p>
            <a:pPr marL="342900" lvl="0" indent="-342900">
              <a:buClr>
                <a:schemeClr val="dk1"/>
              </a:buClr>
              <a:buSzPts val="1800"/>
              <a:buFont typeface="Arial" panose="020B0604020202020204" pitchFamily="34" charset="0"/>
              <a:buChar char="•"/>
            </a:pPr>
            <a:r>
              <a:rPr lang="en-US" sz="2400" dirty="0">
                <a:solidFill>
                  <a:schemeClr val="tx1"/>
                </a:solidFill>
              </a:rPr>
              <a:t>Plus total hours all participating volunteers spent executing the event</a:t>
            </a:r>
          </a:p>
          <a:p>
            <a:pPr marL="342900" lvl="0" indent="-342900">
              <a:buClr>
                <a:schemeClr val="dk1"/>
              </a:buClr>
              <a:buSzPts val="1800"/>
              <a:buFont typeface="Arial" panose="020B0604020202020204" pitchFamily="34" charset="0"/>
              <a:buChar char="•"/>
            </a:pPr>
            <a:r>
              <a:rPr lang="en-US" sz="2400" dirty="0">
                <a:solidFill>
                  <a:schemeClr val="tx1"/>
                </a:solidFill>
              </a:rPr>
              <a:t>Plus the mileage for all volunteers who participated. </a:t>
            </a:r>
          </a:p>
          <a:p>
            <a:pPr marL="342900" lvl="0" indent="-342900">
              <a:buClr>
                <a:schemeClr val="dk1"/>
              </a:buClr>
              <a:buSzPts val="1800"/>
              <a:buFont typeface="Arial" panose="020B0604020202020204" pitchFamily="34" charset="0"/>
              <a:buChar char="•"/>
            </a:pPr>
            <a:r>
              <a:rPr lang="en-US" sz="2400" dirty="0">
                <a:solidFill>
                  <a:schemeClr val="tx1"/>
                </a:solidFill>
              </a:rPr>
              <a:t>This equals the total impact for the event, and when added up throughout the year can provide the Post’s annual community service total impact.</a:t>
            </a:r>
          </a:p>
          <a:p>
            <a:pPr marL="342900" lvl="0" indent="-342900">
              <a:buClr>
                <a:schemeClr val="dk1"/>
              </a:buClr>
              <a:buSzPts val="1800"/>
              <a:buFont typeface="Arial" panose="020B0604020202020204" pitchFamily="34" charset="0"/>
              <a:buChar char="•"/>
            </a:pPr>
            <a:endParaRPr lang="en-US" sz="2400" dirty="0">
              <a:solidFill>
                <a:schemeClr val="tx1"/>
              </a:solidFill>
            </a:endParaRPr>
          </a:p>
          <a:p>
            <a:pPr lvl="0">
              <a:buClr>
                <a:schemeClr val="dk1"/>
              </a:buClr>
              <a:buSzPts val="1800"/>
            </a:pPr>
            <a:r>
              <a:rPr lang="en-US" sz="2400" b="1" dirty="0">
                <a:solidFill>
                  <a:srgbClr val="C00000"/>
                </a:solidFill>
              </a:rPr>
              <a:t>$ + Hours + Mileage = Total Impact</a:t>
            </a:r>
            <a:endParaRPr lang="en-US" sz="1800" b="1" dirty="0">
              <a:solidFill>
                <a:srgbClr val="C00000"/>
              </a:solidFill>
            </a:endParaRPr>
          </a:p>
          <a:p>
            <a:pPr lvl="0">
              <a:buClr>
                <a:schemeClr val="dk1"/>
              </a:buClr>
              <a:buSzPts val="1800"/>
            </a:pPr>
            <a:endParaRPr lang="en-US" sz="1800" dirty="0">
              <a:solidFill>
                <a:schemeClr val="tx1"/>
              </a:solidFill>
            </a:endParaRPr>
          </a:p>
        </p:txBody>
      </p:sp>
    </p:spTree>
    <p:extLst>
      <p:ext uri="{BB962C8B-B14F-4D97-AF65-F5344CB8AC3E}">
        <p14:creationId xmlns:p14="http://schemas.microsoft.com/office/powerpoint/2010/main" val="861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70" name="Google Shape;270;p30"/>
          <p:cNvPicPr preferRelativeResize="0"/>
          <p:nvPr/>
        </p:nvPicPr>
        <p:blipFill rotWithShape="1">
          <a:blip r:embed="rId3">
            <a:alphaModFix/>
          </a:blip>
          <a:srcRect/>
          <a:stretch/>
        </p:blipFill>
        <p:spPr>
          <a:xfrm>
            <a:off x="0" y="1291273"/>
            <a:ext cx="9064101" cy="55667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76" name="Google Shape;276;p31"/>
          <p:cNvPicPr preferRelativeResize="0"/>
          <p:nvPr/>
        </p:nvPicPr>
        <p:blipFill rotWithShape="1">
          <a:blip r:embed="rId3">
            <a:alphaModFix/>
          </a:blip>
          <a:srcRect/>
          <a:stretch/>
        </p:blipFill>
        <p:spPr>
          <a:xfrm>
            <a:off x="-443060" y="820133"/>
            <a:ext cx="10058400" cy="60378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646</Words>
  <Application>Microsoft Office PowerPoint</Application>
  <PresentationFormat>On-screen Show (4:3)</PresentationFormat>
  <Paragraphs>88</Paragraphs>
  <Slides>18</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Times New Roman</vt:lpstr>
      <vt:lpstr>Calibri</vt:lpstr>
      <vt:lpstr>Arial</vt:lpstr>
      <vt:lpstr>Cambria</vt:lpstr>
      <vt:lpstr>Office Theme</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Loyalty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Monica Levy</dc:creator>
  <cp:lastModifiedBy>Lee Hursey</cp:lastModifiedBy>
  <cp:revision>7</cp:revision>
  <dcterms:created xsi:type="dcterms:W3CDTF">2018-09-13T15:53:27Z</dcterms:created>
  <dcterms:modified xsi:type="dcterms:W3CDTF">2025-08-21T17:32:28Z</dcterms:modified>
</cp:coreProperties>
</file>