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7" r:id="rId3"/>
  </p:sldMasterIdLst>
  <p:notesMasterIdLst>
    <p:notesMasterId r:id="rId23"/>
  </p:notesMasterIdLst>
  <p:handoutMasterIdLst>
    <p:handoutMasterId r:id="rId24"/>
  </p:handoutMasterIdLst>
  <p:sldIdLst>
    <p:sldId id="438" r:id="rId4"/>
    <p:sldId id="575" r:id="rId5"/>
    <p:sldId id="574" r:id="rId6"/>
    <p:sldId id="577" r:id="rId7"/>
    <p:sldId id="584" r:id="rId8"/>
    <p:sldId id="581" r:id="rId9"/>
    <p:sldId id="573" r:id="rId10"/>
    <p:sldId id="585" r:id="rId11"/>
    <p:sldId id="583" r:id="rId12"/>
    <p:sldId id="572" r:id="rId13"/>
    <p:sldId id="582" r:id="rId14"/>
    <p:sldId id="576" r:id="rId15"/>
    <p:sldId id="586" r:id="rId16"/>
    <p:sldId id="587" r:id="rId17"/>
    <p:sldId id="561" r:id="rId18"/>
    <p:sldId id="507" r:id="rId19"/>
    <p:sldId id="562" r:id="rId20"/>
    <p:sldId id="588" r:id="rId21"/>
    <p:sldId id="434" r:id="rId22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79055"/>
    <a:srgbClr val="991B1E"/>
    <a:srgbClr val="83A0FD"/>
    <a:srgbClr val="56AF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2129B88-B2CD-4CCA-9C25-F90C4F186DAC}" v="1" dt="2026-08-13T22:14:53.50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712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1494" y="7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7840" cy="466434"/>
          </a:xfrm>
          <a:prstGeom prst="rect">
            <a:avLst/>
          </a:prstGeom>
        </p:spPr>
        <p:txBody>
          <a:bodyPr vert="horz" lIns="93172" tIns="46587" rIns="93172" bIns="4658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9" y="0"/>
            <a:ext cx="3037840" cy="466434"/>
          </a:xfrm>
          <a:prstGeom prst="rect">
            <a:avLst/>
          </a:prstGeom>
        </p:spPr>
        <p:txBody>
          <a:bodyPr vert="horz" lIns="93172" tIns="46587" rIns="93172" bIns="46587" rtlCol="0"/>
          <a:lstStyle>
            <a:lvl1pPr algn="r">
              <a:defRPr sz="1200"/>
            </a:lvl1pPr>
          </a:lstStyle>
          <a:p>
            <a:fld id="{55140752-4C37-440A-986F-6FC41A512857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29970"/>
            <a:ext cx="3037840" cy="466433"/>
          </a:xfrm>
          <a:prstGeom prst="rect">
            <a:avLst/>
          </a:prstGeom>
        </p:spPr>
        <p:txBody>
          <a:bodyPr vert="horz" lIns="93172" tIns="46587" rIns="93172" bIns="4658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9" y="8829970"/>
            <a:ext cx="3037840" cy="466433"/>
          </a:xfrm>
          <a:prstGeom prst="rect">
            <a:avLst/>
          </a:prstGeom>
        </p:spPr>
        <p:txBody>
          <a:bodyPr vert="horz" lIns="93172" tIns="46587" rIns="93172" bIns="46587" rtlCol="0" anchor="b"/>
          <a:lstStyle>
            <a:lvl1pPr algn="r">
              <a:defRPr sz="1200"/>
            </a:lvl1pPr>
          </a:lstStyle>
          <a:p>
            <a:fld id="{64D070DD-1B8F-4E68-A086-AE39CEEB0A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8249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7840" cy="466434"/>
          </a:xfrm>
          <a:prstGeom prst="rect">
            <a:avLst/>
          </a:prstGeom>
        </p:spPr>
        <p:txBody>
          <a:bodyPr vert="horz" lIns="93172" tIns="46587" rIns="93172" bIns="4658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9" y="0"/>
            <a:ext cx="3037840" cy="466434"/>
          </a:xfrm>
          <a:prstGeom prst="rect">
            <a:avLst/>
          </a:prstGeom>
        </p:spPr>
        <p:txBody>
          <a:bodyPr vert="horz" lIns="93172" tIns="46587" rIns="93172" bIns="46587" rtlCol="0"/>
          <a:lstStyle>
            <a:lvl1pPr algn="r">
              <a:defRPr sz="1200"/>
            </a:lvl1pPr>
          </a:lstStyle>
          <a:p>
            <a:fld id="{4CCB3563-B21F-4472-A953-CA98BFE318F2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2" tIns="46587" rIns="93172" bIns="46587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1" y="4473892"/>
            <a:ext cx="5608320" cy="3660458"/>
          </a:xfrm>
          <a:prstGeom prst="rect">
            <a:avLst/>
          </a:prstGeom>
        </p:spPr>
        <p:txBody>
          <a:bodyPr vert="horz" lIns="93172" tIns="46587" rIns="93172" bIns="46587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29970"/>
            <a:ext cx="3037840" cy="466433"/>
          </a:xfrm>
          <a:prstGeom prst="rect">
            <a:avLst/>
          </a:prstGeom>
        </p:spPr>
        <p:txBody>
          <a:bodyPr vert="horz" lIns="93172" tIns="46587" rIns="93172" bIns="4658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9" y="8829970"/>
            <a:ext cx="3037840" cy="466433"/>
          </a:xfrm>
          <a:prstGeom prst="rect">
            <a:avLst/>
          </a:prstGeom>
        </p:spPr>
        <p:txBody>
          <a:bodyPr vert="horz" lIns="93172" tIns="46587" rIns="93172" bIns="46587" rtlCol="0" anchor="b"/>
          <a:lstStyle>
            <a:lvl1pPr algn="r">
              <a:defRPr sz="1200"/>
            </a:lvl1pPr>
          </a:lstStyle>
          <a:p>
            <a:fld id="{B8C36D78-C19F-4765-8B7F-2FE8BFF07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4104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9421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56947" indent="-291133" defTabSz="949421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64535" indent="-232906" defTabSz="949421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30349" indent="-232906" defTabSz="949421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96162" indent="-232906" defTabSz="949421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61976" indent="-232906" defTabSz="9494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3027789" indent="-232906" defTabSz="9494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93604" indent="-232906" defTabSz="9494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959417" indent="-232906" defTabSz="9494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F4B0EA85-817C-4EAE-A253-A09C0E28FC39}" type="slidenum">
              <a:rPr lang="en-US" altLang="en-US" smtClean="0"/>
              <a:pPr/>
              <a:t>2</a:t>
            </a:fld>
            <a:endParaRPr lang="en-US" altLang="en-US"/>
          </a:p>
        </p:txBody>
      </p:sp>
      <p:sp>
        <p:nvSpPr>
          <p:cNvPr id="134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20788" y="708025"/>
            <a:ext cx="4727575" cy="3544888"/>
          </a:xfrm>
          <a:ln/>
        </p:spPr>
      </p:sp>
      <p:sp>
        <p:nvSpPr>
          <p:cNvPr id="134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25180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9421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56947" indent="-291133" defTabSz="949421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64535" indent="-232906" defTabSz="949421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30349" indent="-232906" defTabSz="949421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96162" indent="-232906" defTabSz="949421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61976" indent="-232906" defTabSz="9494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3027789" indent="-232906" defTabSz="9494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93604" indent="-232906" defTabSz="9494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959417" indent="-232906" defTabSz="9494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F4B0EA85-817C-4EAE-A253-A09C0E28FC39}" type="slidenum">
              <a:rPr lang="en-US" altLang="en-US" smtClean="0"/>
              <a:pPr/>
              <a:t>3</a:t>
            </a:fld>
            <a:endParaRPr lang="en-US" altLang="en-US"/>
          </a:p>
        </p:txBody>
      </p:sp>
      <p:sp>
        <p:nvSpPr>
          <p:cNvPr id="134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20788" y="708025"/>
            <a:ext cx="4727575" cy="3544888"/>
          </a:xfrm>
          <a:ln/>
        </p:spPr>
      </p:sp>
      <p:sp>
        <p:nvSpPr>
          <p:cNvPr id="134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25180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9421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56947" indent="-291133" defTabSz="949421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64535" indent="-232906" defTabSz="949421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30349" indent="-232906" defTabSz="949421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96162" indent="-232906" defTabSz="949421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61976" indent="-232906" defTabSz="9494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3027789" indent="-232906" defTabSz="9494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93604" indent="-232906" defTabSz="9494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959417" indent="-232906" defTabSz="9494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F4B0EA85-817C-4EAE-A253-A09C0E28FC39}" type="slidenum">
              <a:rPr lang="en-US" altLang="en-US" smtClean="0"/>
              <a:pPr/>
              <a:t>4</a:t>
            </a:fld>
            <a:endParaRPr lang="en-US" altLang="en-US"/>
          </a:p>
        </p:txBody>
      </p:sp>
      <p:sp>
        <p:nvSpPr>
          <p:cNvPr id="134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20788" y="708025"/>
            <a:ext cx="4727575" cy="3544888"/>
          </a:xfrm>
          <a:ln/>
        </p:spPr>
      </p:sp>
      <p:sp>
        <p:nvSpPr>
          <p:cNvPr id="134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25180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9421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56947" indent="-291133" defTabSz="949421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64535" indent="-232906" defTabSz="949421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30349" indent="-232906" defTabSz="949421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96162" indent="-232906" defTabSz="949421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61976" indent="-232906" defTabSz="9494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3027789" indent="-232906" defTabSz="9494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93604" indent="-232906" defTabSz="9494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959417" indent="-232906" defTabSz="9494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F4B0EA85-817C-4EAE-A253-A09C0E28FC39}" type="slidenum">
              <a:rPr lang="en-US" altLang="en-US" smtClean="0"/>
              <a:pPr/>
              <a:t>6</a:t>
            </a:fld>
            <a:endParaRPr lang="en-US" altLang="en-US"/>
          </a:p>
        </p:txBody>
      </p:sp>
      <p:sp>
        <p:nvSpPr>
          <p:cNvPr id="134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20788" y="708025"/>
            <a:ext cx="4727575" cy="3544888"/>
          </a:xfrm>
          <a:ln/>
        </p:spPr>
      </p:sp>
      <p:sp>
        <p:nvSpPr>
          <p:cNvPr id="134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25180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9421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56947" indent="-291133" defTabSz="949421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64535" indent="-232906" defTabSz="949421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30349" indent="-232906" defTabSz="949421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96162" indent="-232906" defTabSz="949421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61976" indent="-232906" defTabSz="9494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3027789" indent="-232906" defTabSz="9494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93604" indent="-232906" defTabSz="9494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959417" indent="-232906" defTabSz="9494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F4B0EA85-817C-4EAE-A253-A09C0E28FC39}" type="slidenum">
              <a:rPr lang="en-US" altLang="en-US" smtClean="0"/>
              <a:pPr/>
              <a:t>7</a:t>
            </a:fld>
            <a:endParaRPr lang="en-US" altLang="en-US"/>
          </a:p>
        </p:txBody>
      </p:sp>
      <p:sp>
        <p:nvSpPr>
          <p:cNvPr id="134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20788" y="708025"/>
            <a:ext cx="4727575" cy="3544888"/>
          </a:xfrm>
          <a:ln/>
        </p:spPr>
      </p:sp>
      <p:sp>
        <p:nvSpPr>
          <p:cNvPr id="134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25180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9421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56947" indent="-291133" defTabSz="949421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64535" indent="-232906" defTabSz="949421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30349" indent="-232906" defTabSz="949421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96162" indent="-232906" defTabSz="949421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61976" indent="-232906" defTabSz="9494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3027789" indent="-232906" defTabSz="9494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93604" indent="-232906" defTabSz="9494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959417" indent="-232906" defTabSz="9494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F4B0EA85-817C-4EAE-A253-A09C0E28FC39}" type="slidenum">
              <a:rPr lang="en-US" altLang="en-US" smtClean="0"/>
              <a:pPr/>
              <a:t>8</a:t>
            </a:fld>
            <a:endParaRPr lang="en-US" altLang="en-US"/>
          </a:p>
        </p:txBody>
      </p:sp>
      <p:sp>
        <p:nvSpPr>
          <p:cNvPr id="134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20788" y="708025"/>
            <a:ext cx="4727575" cy="3544888"/>
          </a:xfrm>
          <a:ln/>
        </p:spPr>
      </p:sp>
      <p:sp>
        <p:nvSpPr>
          <p:cNvPr id="134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25180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9421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56947" indent="-291133" defTabSz="949421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64535" indent="-232906" defTabSz="949421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30349" indent="-232906" defTabSz="949421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96162" indent="-232906" defTabSz="949421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61976" indent="-232906" defTabSz="9494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3027789" indent="-232906" defTabSz="9494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93604" indent="-232906" defTabSz="9494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959417" indent="-232906" defTabSz="9494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F4B0EA85-817C-4EAE-A253-A09C0E28FC39}" type="slidenum">
              <a:rPr lang="en-US" altLang="en-US" smtClean="0"/>
              <a:pPr/>
              <a:t>10</a:t>
            </a:fld>
            <a:endParaRPr lang="en-US" altLang="en-US"/>
          </a:p>
        </p:txBody>
      </p:sp>
      <p:sp>
        <p:nvSpPr>
          <p:cNvPr id="134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20788" y="708025"/>
            <a:ext cx="4727575" cy="3544888"/>
          </a:xfrm>
          <a:ln/>
        </p:spPr>
      </p:sp>
      <p:sp>
        <p:nvSpPr>
          <p:cNvPr id="134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25180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9421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56947" indent="-291133" defTabSz="949421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64535" indent="-232906" defTabSz="949421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30349" indent="-232906" defTabSz="949421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96162" indent="-232906" defTabSz="949421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61976" indent="-232906" defTabSz="9494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3027789" indent="-232906" defTabSz="9494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93604" indent="-232906" defTabSz="9494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959417" indent="-232906" defTabSz="9494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F4B0EA85-817C-4EAE-A253-A09C0E28FC39}" type="slidenum">
              <a:rPr lang="en-US" altLang="en-US" smtClean="0"/>
              <a:pPr/>
              <a:t>11</a:t>
            </a:fld>
            <a:endParaRPr lang="en-US" altLang="en-US"/>
          </a:p>
        </p:txBody>
      </p:sp>
      <p:sp>
        <p:nvSpPr>
          <p:cNvPr id="134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20788" y="708025"/>
            <a:ext cx="4727575" cy="3544888"/>
          </a:xfrm>
          <a:ln/>
        </p:spPr>
      </p:sp>
      <p:sp>
        <p:nvSpPr>
          <p:cNvPr id="134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25180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9421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56947" indent="-291133" defTabSz="949421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64535" indent="-232906" defTabSz="949421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30349" indent="-232906" defTabSz="949421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96162" indent="-232906" defTabSz="949421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61976" indent="-232906" defTabSz="9494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3027789" indent="-232906" defTabSz="9494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93604" indent="-232906" defTabSz="9494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959417" indent="-232906" defTabSz="9494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F4B0EA85-817C-4EAE-A253-A09C0E28FC39}" type="slidenum">
              <a:rPr lang="en-US" altLang="en-US" smtClean="0"/>
              <a:pPr/>
              <a:t>12</a:t>
            </a:fld>
            <a:endParaRPr lang="en-US" altLang="en-US"/>
          </a:p>
        </p:txBody>
      </p:sp>
      <p:sp>
        <p:nvSpPr>
          <p:cNvPr id="134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20788" y="708025"/>
            <a:ext cx="4727575" cy="3544888"/>
          </a:xfrm>
          <a:ln/>
        </p:spPr>
      </p:sp>
      <p:sp>
        <p:nvSpPr>
          <p:cNvPr id="134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25180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95505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458074"/>
            <a:ext cx="3867150" cy="4808257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58073"/>
            <a:ext cx="3867150" cy="479032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60B18D57-13A5-4968-950D-8FEF41FA439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215154" y="134472"/>
            <a:ext cx="6338048" cy="981732"/>
          </a:xfrm>
          <a:prstGeom prst="rect">
            <a:avLst/>
          </a:prstGeom>
        </p:spPr>
        <p:txBody>
          <a:bodyPr anchor="ctr"/>
          <a:lstStyle>
            <a:lvl1pPr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299445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60B18D57-13A5-4968-950D-8FEF41FA439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Table Placeholder 9"/>
          <p:cNvSpPr>
            <a:spLocks noGrp="1"/>
          </p:cNvSpPr>
          <p:nvPr>
            <p:ph type="tbl" sz="quarter" idx="13"/>
          </p:nvPr>
        </p:nvSpPr>
        <p:spPr>
          <a:xfrm>
            <a:off x="609601" y="1524000"/>
            <a:ext cx="7905749" cy="47244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215154" y="134472"/>
            <a:ext cx="6338048" cy="981732"/>
          </a:xfrm>
          <a:prstGeom prst="rect">
            <a:avLst/>
          </a:prstGeom>
        </p:spPr>
        <p:txBody>
          <a:bodyPr anchor="ctr"/>
          <a:lstStyle>
            <a:lvl1pPr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67024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685800"/>
            <a:fld id="{60B18D57-13A5-4968-950D-8FEF41FA439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Chart Placeholder 10"/>
          <p:cNvSpPr>
            <a:spLocks noGrp="1"/>
          </p:cNvSpPr>
          <p:nvPr>
            <p:ph type="chart" sz="quarter" idx="11"/>
          </p:nvPr>
        </p:nvSpPr>
        <p:spPr>
          <a:xfrm>
            <a:off x="645460" y="1515035"/>
            <a:ext cx="7869891" cy="466192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15154" y="134472"/>
            <a:ext cx="6338048" cy="981732"/>
          </a:xfrm>
          <a:prstGeom prst="rect">
            <a:avLst/>
          </a:prstGeom>
        </p:spPr>
        <p:txBody>
          <a:bodyPr anchor="ctr"/>
          <a:lstStyle>
            <a:lvl1pPr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05305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60B18D57-13A5-4968-950D-8FEF41FA439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15154" y="134472"/>
            <a:ext cx="6338048" cy="981732"/>
          </a:xfrm>
          <a:prstGeom prst="rect">
            <a:avLst/>
          </a:prstGeom>
        </p:spPr>
        <p:txBody>
          <a:bodyPr anchor="ctr"/>
          <a:lstStyle>
            <a:lvl1pPr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574075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685800"/>
            <a:fld id="{3013BAE6-BDC4-43C1-BEBC-D80886AAB766}" type="datetimeFigureOut">
              <a:rPr lang="en-US" sz="1350" smtClean="0">
                <a:solidFill>
                  <a:prstClr val="black"/>
                </a:solidFill>
              </a:rPr>
              <a:pPr defTabSz="685800"/>
              <a:t>8/17/2026</a:t>
            </a:fld>
            <a:endParaRPr lang="en-US" sz="1350" dirty="0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685800"/>
            <a:endParaRPr lang="en-US" sz="1350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0E1A27F-EE3D-47E1-B629-8BFDD37A17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3104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685800"/>
            <a:fld id="{3013BAE6-BDC4-43C1-BEBC-D80886AAB766}" type="datetimeFigureOut">
              <a:rPr lang="en-US" sz="1350" smtClean="0">
                <a:solidFill>
                  <a:prstClr val="black"/>
                </a:solidFill>
              </a:rPr>
              <a:pPr defTabSz="685800"/>
              <a:t>8/17/2026</a:t>
            </a:fld>
            <a:endParaRPr lang="en-US" sz="1350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685800"/>
            <a:endParaRPr lang="en-US" sz="1350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0E1A27F-EE3D-47E1-B629-8BFDD37A17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2873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685800"/>
            <a:fld id="{3013BAE6-BDC4-43C1-BEBC-D80886AAB766}" type="datetimeFigureOut">
              <a:rPr lang="en-US" sz="1350" smtClean="0">
                <a:solidFill>
                  <a:prstClr val="black"/>
                </a:solidFill>
              </a:rPr>
              <a:pPr defTabSz="685800"/>
              <a:t>8/17/2026</a:t>
            </a:fld>
            <a:endParaRPr lang="en-US" sz="1350" dirty="0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685800"/>
            <a:endParaRPr lang="en-US" sz="1350" dirty="0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0E1A27F-EE3D-47E1-B629-8BFDD37A17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9387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93236"/>
            <a:ext cx="7886700" cy="488205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FB73DA-5FDE-45B5-BAA4-C61223CC44F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215153" y="134472"/>
            <a:ext cx="6338048" cy="981732"/>
          </a:xfrm>
          <a:prstGeom prst="rect">
            <a:avLst/>
          </a:prstGeom>
        </p:spPr>
        <p:txBody>
          <a:bodyPr anchor="ctr"/>
          <a:lstStyle>
            <a:lvl1pPr>
              <a:defRPr sz="32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200649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458072"/>
            <a:ext cx="3867150" cy="4808257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58073"/>
            <a:ext cx="3867150" cy="479032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18D57-13A5-4968-950D-8FEF41FA4399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215153" y="134472"/>
            <a:ext cx="6338048" cy="981732"/>
          </a:xfrm>
          <a:prstGeom prst="rect">
            <a:avLst/>
          </a:prstGeom>
        </p:spPr>
        <p:txBody>
          <a:bodyPr anchor="ctr"/>
          <a:lstStyle>
            <a:lvl1pPr>
              <a:defRPr sz="32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946644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18D57-13A5-4968-950D-8FEF41FA4399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able Placeholder 9"/>
          <p:cNvSpPr>
            <a:spLocks noGrp="1"/>
          </p:cNvSpPr>
          <p:nvPr>
            <p:ph type="tbl" sz="quarter" idx="13"/>
          </p:nvPr>
        </p:nvSpPr>
        <p:spPr>
          <a:xfrm>
            <a:off x="609600" y="1524000"/>
            <a:ext cx="7905749" cy="47244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215153" y="134472"/>
            <a:ext cx="6338048" cy="981732"/>
          </a:xfrm>
          <a:prstGeom prst="rect">
            <a:avLst/>
          </a:prstGeom>
        </p:spPr>
        <p:txBody>
          <a:bodyPr anchor="ctr"/>
          <a:lstStyle>
            <a:lvl1pPr>
              <a:defRPr sz="32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36810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B18D57-13A5-4968-950D-8FEF41FA4399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hart Placeholder 10"/>
          <p:cNvSpPr>
            <a:spLocks noGrp="1"/>
          </p:cNvSpPr>
          <p:nvPr>
            <p:ph type="chart" sz="quarter" idx="11"/>
          </p:nvPr>
        </p:nvSpPr>
        <p:spPr>
          <a:xfrm>
            <a:off x="645459" y="1515035"/>
            <a:ext cx="7869891" cy="466192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15153" y="134472"/>
            <a:ext cx="6338048" cy="981732"/>
          </a:xfrm>
          <a:prstGeom prst="rect">
            <a:avLst/>
          </a:prstGeom>
        </p:spPr>
        <p:txBody>
          <a:bodyPr anchor="ctr"/>
          <a:lstStyle>
            <a:lvl1pPr>
              <a:defRPr sz="32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85688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18D57-13A5-4968-950D-8FEF41FA439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15153" y="134472"/>
            <a:ext cx="6338048" cy="981732"/>
          </a:xfrm>
          <a:prstGeom prst="rect">
            <a:avLst/>
          </a:prstGeom>
        </p:spPr>
        <p:txBody>
          <a:bodyPr anchor="ctr"/>
          <a:lstStyle>
            <a:lvl1pPr>
              <a:defRPr sz="32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39217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788610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3013BAE6-BDC4-43C1-BEBC-D80886AAB766}" type="datetimeFigureOut">
              <a:rPr lang="en-US" smtClean="0"/>
              <a:t>8/17/2026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1A27F-EE3D-47E1-B629-8BFDD37A17B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0245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93236"/>
            <a:ext cx="7886700" cy="488205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685800"/>
            <a:fld id="{E2FB73DA-5FDE-45B5-BAA4-C61223CC44F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215154" y="134472"/>
            <a:ext cx="6338048" cy="981732"/>
          </a:xfrm>
          <a:prstGeom prst="rect">
            <a:avLst/>
          </a:prstGeom>
        </p:spPr>
        <p:txBody>
          <a:bodyPr anchor="ctr"/>
          <a:lstStyle>
            <a:lvl1pPr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76904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Relationship Id="rId9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3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12.xml"/><Relationship Id="rId9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41"/>
          <a:stretch/>
        </p:blipFill>
        <p:spPr>
          <a:xfrm>
            <a:off x="1" y="0"/>
            <a:ext cx="3859110" cy="6858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401" y="623548"/>
            <a:ext cx="3494500" cy="1221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192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252728"/>
            <a:ext cx="9144000" cy="56052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B18D57-13A5-4968-950D-8FEF41FA4399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0" y="1243584"/>
            <a:ext cx="9144000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7845" y="273873"/>
            <a:ext cx="1977485" cy="691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841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6" r:id="rId2"/>
    <p:sldLayoutId id="2147483680" r:id="rId3"/>
    <p:sldLayoutId id="2147483681" r:id="rId4"/>
    <p:sldLayoutId id="2147483678" r:id="rId5"/>
    <p:sldLayoutId id="2147483682" r:id="rId6"/>
    <p:sldLayoutId id="2147483683" r:id="rId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252728"/>
            <a:ext cx="9144000" cy="56052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685800"/>
            <a:fld id="{60B18D57-13A5-4968-950D-8FEF41FA439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0" y="1243584"/>
            <a:ext cx="9144000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7846" y="273875"/>
            <a:ext cx="1977485" cy="691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96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4" r:id="rId6"/>
    <p:sldLayoutId id="2147483695" r:id="rId7"/>
    <p:sldLayoutId id="2147483696" r:id="rId8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000" kern="1200">
          <a:solidFill>
            <a:schemeClr val="tx1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41963" y="2696189"/>
            <a:ext cx="590203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Membership </a:t>
            </a:r>
          </a:p>
          <a:p>
            <a:pPr algn="ctr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 </a:t>
            </a:r>
          </a:p>
          <a:p>
            <a:pPr algn="ctr"/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2026–2027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71856" y="5812320"/>
            <a:ext cx="443403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Kansas School of Instruction </a:t>
            </a:r>
          </a:p>
          <a:p>
            <a:pPr algn="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594554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8600" y="1250000"/>
            <a:ext cx="8610600" cy="53500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ctr">
              <a:lnSpc>
                <a:spcPct val="105000"/>
              </a:lnSpc>
              <a:buNone/>
              <a:defRPr/>
            </a:pPr>
            <a:r>
              <a:rPr lang="en-US" sz="3200" b="1" dirty="0"/>
              <a:t>All-American District Criteria</a:t>
            </a:r>
            <a:r>
              <a:rPr lang="en-US" sz="2800" b="1" dirty="0"/>
              <a:t> </a:t>
            </a:r>
          </a:p>
          <a:p>
            <a:pPr marL="0" indent="0" algn="ctr">
              <a:lnSpc>
                <a:spcPct val="105000"/>
              </a:lnSpc>
              <a:buNone/>
              <a:defRPr/>
            </a:pPr>
            <a:endParaRPr lang="en-US" sz="2800" dirty="0"/>
          </a:p>
          <a:p>
            <a:pPr eaLnBrk="1" hangingPunct="1">
              <a:lnSpc>
                <a:spcPct val="105000"/>
              </a:lnSpc>
              <a:buSzTx/>
              <a:buFont typeface="Wingdings" pitchFamily="2" charset="2"/>
              <a:buChar char="§"/>
              <a:defRPr/>
            </a:pPr>
            <a:r>
              <a:rPr lang="en-US" sz="1900" dirty="0"/>
              <a:t>Exceed prior year membership based on June 30, 2026 totals (100% + 1)</a:t>
            </a:r>
          </a:p>
          <a:p>
            <a:pPr eaLnBrk="1" hangingPunct="1">
              <a:lnSpc>
                <a:spcPct val="105000"/>
              </a:lnSpc>
              <a:buSzTx/>
              <a:buFont typeface="Wingdings" pitchFamily="2" charset="2"/>
              <a:buChar char="§"/>
              <a:defRPr/>
            </a:pPr>
            <a:r>
              <a:rPr lang="en-US" sz="1900" dirty="0"/>
              <a:t>Finish in the top 20 Districts in your division on membership percentage</a:t>
            </a:r>
          </a:p>
          <a:p>
            <a:pPr eaLnBrk="1" hangingPunct="1">
              <a:lnSpc>
                <a:spcPct val="105000"/>
              </a:lnSpc>
              <a:buSzTx/>
              <a:buFont typeface="Wingdings" pitchFamily="2" charset="2"/>
              <a:buChar char="§"/>
              <a:defRPr/>
            </a:pPr>
            <a:r>
              <a:rPr lang="en-US" sz="1900" dirty="0"/>
              <a:t>$100 restricted donation to DPAA through the Programs Dashboard</a:t>
            </a:r>
          </a:p>
          <a:p>
            <a:pPr eaLnBrk="1" hangingPunct="1">
              <a:lnSpc>
                <a:spcPct val="105000"/>
              </a:lnSpc>
              <a:buSzTx/>
              <a:buFont typeface="Wingdings" pitchFamily="2" charset="2"/>
              <a:buChar char="§"/>
              <a:defRPr/>
            </a:pPr>
            <a:r>
              <a:rPr lang="en-US" sz="1900" dirty="0"/>
              <a:t>District election report submitted and in good standing</a:t>
            </a:r>
          </a:p>
          <a:p>
            <a:pPr eaLnBrk="1" hangingPunct="1">
              <a:lnSpc>
                <a:spcPct val="105000"/>
              </a:lnSpc>
              <a:buSzTx/>
              <a:buFont typeface="Wingdings" pitchFamily="2" charset="2"/>
              <a:buChar char="§"/>
              <a:defRPr/>
            </a:pPr>
            <a:r>
              <a:rPr lang="en-US" sz="1900" dirty="0"/>
              <a:t>Voice of Democracy, Patriot's Pen, and Teacher entries advanced to Department by January 31, 2027</a:t>
            </a:r>
          </a:p>
          <a:p>
            <a:pPr eaLnBrk="1" hangingPunct="1">
              <a:lnSpc>
                <a:spcPct val="105000"/>
              </a:lnSpc>
              <a:buSzTx/>
              <a:buFont typeface="Wingdings" pitchFamily="2" charset="2"/>
              <a:buChar char="§"/>
              <a:defRPr/>
            </a:pPr>
            <a:r>
              <a:rPr lang="en-US" sz="1900" dirty="0"/>
              <a:t>Top 10 Districts per division earn the Commander's cap, badge, and pin</a:t>
            </a:r>
          </a:p>
          <a:p>
            <a:pPr eaLnBrk="1" hangingPunct="1">
              <a:lnSpc>
                <a:spcPct val="105000"/>
              </a:lnSpc>
              <a:buSzTx/>
              <a:buFont typeface="Wingdings" pitchFamily="2" charset="2"/>
              <a:buChar char="§"/>
              <a:defRPr/>
            </a:pPr>
            <a:r>
              <a:rPr lang="en-US" sz="1900" dirty="0"/>
              <a:t>Top 2 District Commanders per division receive a $1,000 award</a:t>
            </a:r>
          </a:p>
        </p:txBody>
      </p:sp>
    </p:spTree>
    <p:extLst>
      <p:ext uri="{BB962C8B-B14F-4D97-AF65-F5344CB8AC3E}">
        <p14:creationId xmlns:p14="http://schemas.microsoft.com/office/powerpoint/2010/main" val="847856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8600" y="1250000"/>
            <a:ext cx="8610600" cy="53500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ctr">
              <a:lnSpc>
                <a:spcPct val="105000"/>
              </a:lnSpc>
              <a:buNone/>
              <a:defRPr/>
            </a:pPr>
            <a:r>
              <a:rPr lang="en-US" sz="3200" b="1" dirty="0"/>
              <a:t>Who Gets the Cap, Badge, and Pin</a:t>
            </a:r>
          </a:p>
          <a:p>
            <a:pPr marL="0" indent="0" algn="ctr">
              <a:lnSpc>
                <a:spcPct val="105000"/>
              </a:lnSpc>
              <a:buNone/>
              <a:defRPr/>
            </a:pPr>
            <a:endParaRPr lang="en-US" sz="2800" dirty="0"/>
          </a:p>
          <a:p>
            <a:pPr eaLnBrk="1" hangingPunct="1">
              <a:lnSpc>
                <a:spcPct val="105000"/>
              </a:lnSpc>
              <a:buSzTx/>
              <a:buFont typeface="Wingdings" pitchFamily="2" charset="2"/>
              <a:buChar char="§"/>
              <a:defRPr/>
            </a:pPr>
            <a:r>
              <a:rPr lang="en-US" sz="1900" dirty="0"/>
              <a:t>Posts: top 15 in each of the 11 divisions </a:t>
            </a:r>
            <a:r>
              <a:rPr lang="en-US" sz="1900"/>
              <a:t>— </a:t>
            </a:r>
            <a:r>
              <a:rPr lang="en-US" sz="1900" dirty="0"/>
              <a:t>about 165 Post Commanders earn the cap, badge, citation, and pin</a:t>
            </a:r>
          </a:p>
          <a:p>
            <a:pPr eaLnBrk="1" hangingPunct="1">
              <a:lnSpc>
                <a:spcPct val="105000"/>
              </a:lnSpc>
              <a:buSzTx/>
              <a:buFont typeface="Wingdings" pitchFamily="2" charset="2"/>
              <a:buChar char="§"/>
              <a:defRPr/>
            </a:pPr>
            <a:r>
              <a:rPr lang="en-US" sz="1900" dirty="0"/>
              <a:t>Top 5 Post Commanders per division: up to $1,000 toward National Convention</a:t>
            </a:r>
          </a:p>
          <a:p>
            <a:pPr eaLnBrk="1" hangingPunct="1">
              <a:lnSpc>
                <a:spcPct val="105000"/>
              </a:lnSpc>
              <a:buSzTx/>
              <a:buFont typeface="Wingdings" pitchFamily="2" charset="2"/>
              <a:buChar char="§"/>
              <a:defRPr/>
            </a:pPr>
            <a:r>
              <a:rPr lang="en-US" sz="1900" dirty="0"/>
              <a:t>Top 2 Post Commanders per division: Captain and Co-Captain, with a special cap designation</a:t>
            </a:r>
          </a:p>
          <a:p>
            <a:pPr eaLnBrk="1" hangingPunct="1">
              <a:lnSpc>
                <a:spcPct val="105000"/>
              </a:lnSpc>
              <a:buSzTx/>
              <a:buFont typeface="Wingdings" pitchFamily="2" charset="2"/>
              <a:buChar char="§"/>
              <a:defRPr/>
            </a:pPr>
            <a:r>
              <a:rPr lang="en-US" sz="1900" dirty="0"/>
              <a:t>Districts: top 10 in each of the 6 divisions </a:t>
            </a:r>
            <a:r>
              <a:rPr lang="en-US" sz="1900"/>
              <a:t>—</a:t>
            </a:r>
            <a:r>
              <a:rPr lang="en-US" sz="1900" dirty="0"/>
              <a:t> about 60 District Commanders earn the cap, badge, and pin</a:t>
            </a:r>
          </a:p>
          <a:p>
            <a:pPr eaLnBrk="1" hangingPunct="1">
              <a:lnSpc>
                <a:spcPct val="105000"/>
              </a:lnSpc>
              <a:buSzTx/>
              <a:buFont typeface="Wingdings" pitchFamily="2" charset="2"/>
              <a:buChar char="§"/>
              <a:defRPr/>
            </a:pPr>
            <a:r>
              <a:rPr lang="en-US" sz="1900" dirty="0"/>
              <a:t>Top 2 District Commanders per division: $1,000 stipend</a:t>
            </a:r>
            <a:r>
              <a:rPr lang="en-US" sz="1900"/>
              <a:t>.</a:t>
            </a:r>
            <a:r>
              <a:rPr lang="en-US" sz="1900" dirty="0"/>
              <a:t> Divisions are set by membership size, so you compete against Posts your own size</a:t>
            </a:r>
          </a:p>
        </p:txBody>
      </p:sp>
    </p:spTree>
    <p:extLst>
      <p:ext uri="{BB962C8B-B14F-4D97-AF65-F5344CB8AC3E}">
        <p14:creationId xmlns:p14="http://schemas.microsoft.com/office/powerpoint/2010/main" val="842766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8600" y="1250000"/>
            <a:ext cx="8610600" cy="53500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ctr">
              <a:lnSpc>
                <a:spcPct val="105000"/>
              </a:lnSpc>
              <a:buNone/>
              <a:defRPr/>
            </a:pPr>
            <a:r>
              <a:rPr lang="en-US" sz="3200" b="1" dirty="0"/>
              <a:t>Retention: The 80% Standard</a:t>
            </a:r>
          </a:p>
          <a:p>
            <a:pPr eaLnBrk="1" hangingPunct="1">
              <a:lnSpc>
                <a:spcPct val="105000"/>
              </a:lnSpc>
              <a:buSzTx/>
              <a:buFont typeface="Wingdings" pitchFamily="2" charset="2"/>
              <a:buChar char="§"/>
              <a:defRPr/>
            </a:pPr>
            <a:endParaRPr lang="en-US" sz="2800" dirty="0"/>
          </a:p>
          <a:p>
            <a:pPr eaLnBrk="1" hangingPunct="1">
              <a:lnSpc>
                <a:spcPct val="105000"/>
              </a:lnSpc>
              <a:buSzTx/>
              <a:buFont typeface="Wingdings" pitchFamily="2" charset="2"/>
              <a:buChar char="§"/>
              <a:defRPr/>
            </a:pPr>
            <a:r>
              <a:rPr lang="en-US" sz="1900" dirty="0"/>
              <a:t>National requires at least 80% retention of prior year Annual members</a:t>
            </a:r>
          </a:p>
          <a:p>
            <a:pPr eaLnBrk="1" hangingPunct="1">
              <a:lnSpc>
                <a:spcPct val="105000"/>
              </a:lnSpc>
              <a:buSzTx/>
              <a:buFont typeface="Wingdings" pitchFamily="2" charset="2"/>
              <a:buChar char="§"/>
              <a:defRPr/>
            </a:pPr>
            <a:r>
              <a:rPr lang="en-US" sz="1900" dirty="0"/>
              <a:t>Retention = Annual members renewed ÷ prior year Annual members in good standing</a:t>
            </a:r>
          </a:p>
          <a:p>
            <a:pPr eaLnBrk="1" hangingPunct="1">
              <a:lnSpc>
                <a:spcPct val="105000"/>
              </a:lnSpc>
              <a:buSzTx/>
              <a:buFont typeface="Wingdings" pitchFamily="2" charset="2"/>
              <a:buChar char="§"/>
              <a:defRPr/>
            </a:pPr>
            <a:r>
              <a:rPr lang="en-US" sz="1900" dirty="0"/>
              <a:t>Fall below 80% and the Post is out of the All-American running</a:t>
            </a:r>
          </a:p>
          <a:p>
            <a:pPr eaLnBrk="1" hangingPunct="1">
              <a:lnSpc>
                <a:spcPct val="105000"/>
              </a:lnSpc>
              <a:buSzTx/>
              <a:buFont typeface="Wingdings" pitchFamily="2" charset="2"/>
              <a:buChar char="§"/>
              <a:defRPr/>
            </a:pPr>
            <a:r>
              <a:rPr lang="en-US" sz="1900" dirty="0"/>
              <a:t>Retention also drives the $1,000 Recruiting and Retention Challenge grants</a:t>
            </a:r>
          </a:p>
          <a:p>
            <a:pPr eaLnBrk="1" hangingPunct="1">
              <a:lnSpc>
                <a:spcPct val="105000"/>
              </a:lnSpc>
              <a:buSzTx/>
              <a:buFont typeface="Wingdings" pitchFamily="2" charset="2"/>
              <a:buChar char="§"/>
              <a:defRPr/>
            </a:pPr>
            <a:r>
              <a:rPr lang="en-US" sz="1900" dirty="0"/>
              <a:t>Every lapsed member you bring back raises the number</a:t>
            </a:r>
          </a:p>
          <a:p>
            <a:pPr eaLnBrk="1" hangingPunct="1">
              <a:lnSpc>
                <a:spcPct val="105000"/>
              </a:lnSpc>
              <a:buSzTx/>
              <a:buFont typeface="Wingdings" pitchFamily="2" charset="2"/>
              <a:buChar char="§"/>
              <a:defRPr/>
            </a:pPr>
            <a:r>
              <a:rPr lang="en-US" sz="1900" dirty="0"/>
              <a:t>Work the Unpaid List all year long, </a:t>
            </a:r>
            <a:r>
              <a:rPr lang="en-US" sz="1900"/>
              <a:t>not just in </a:t>
            </a:r>
            <a:r>
              <a:rPr lang="en-US" sz="1900" dirty="0"/>
              <a:t>June</a:t>
            </a:r>
          </a:p>
        </p:txBody>
      </p:sp>
    </p:spTree>
    <p:extLst>
      <p:ext uri="{BB962C8B-B14F-4D97-AF65-F5344CB8AC3E}">
        <p14:creationId xmlns:p14="http://schemas.microsoft.com/office/powerpoint/2010/main" val="666171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Expiring list guidance"/>
          <p:cNvSpPr txBox="1"/>
          <p:nvPr/>
        </p:nvSpPr>
        <p:spPr>
          <a:xfrm>
            <a:off x="457200" y="1229000"/>
            <a:ext cx="8229600" cy="3884176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marL="0" indent="0" algn="ctr">
              <a:lnSpc>
                <a:spcPct val="105000"/>
              </a:lnSpc>
              <a:spcAft>
                <a:spcPts val="1600"/>
              </a:spcAft>
              <a:buNone/>
            </a:pPr>
            <a:r>
              <a:rPr lang="en-US" sz="3000" b="1" dirty="0"/>
              <a:t>Review the Expiring List Every Week</a:t>
            </a:r>
          </a:p>
          <a:p>
            <a:pPr marL="285750" indent="-285750" eaLnBrk="1" hangingPunct="1">
              <a:lnSpc>
                <a:spcPct val="105000"/>
              </a:lnSpc>
              <a:spcAft>
                <a:spcPts val="1200"/>
              </a:spcAft>
              <a:buSzTx/>
              <a:buFont typeface="Wingdings" pitchFamily="2" charset="2"/>
              <a:buChar char="§"/>
            </a:pPr>
            <a:r>
              <a:rPr lang="en-US" sz="2000" dirty="0"/>
              <a:t>Post Commanders and Quartermasters should be reviewing the Post Query’s expiring list weekly </a:t>
            </a:r>
          </a:p>
          <a:p>
            <a:pPr marL="285750" indent="-285750" eaLnBrk="1" hangingPunct="1">
              <a:lnSpc>
                <a:spcPct val="105000"/>
              </a:lnSpc>
              <a:spcAft>
                <a:spcPts val="1200"/>
              </a:spcAft>
              <a:buSzTx/>
              <a:buFont typeface="Wingdings" pitchFamily="2" charset="2"/>
              <a:buChar char="§"/>
            </a:pPr>
            <a:r>
              <a:rPr lang="en-US" sz="2000" dirty="0"/>
              <a:t>Plan to call members whose membership expires at the end of the month around the 15</a:t>
            </a:r>
            <a:r>
              <a:rPr lang="en-US" sz="2000" baseline="30000" dirty="0"/>
              <a:t>th</a:t>
            </a:r>
            <a:r>
              <a:rPr lang="en-US" sz="2000" dirty="0"/>
              <a:t>, add this to your personal calendar as a recurring task</a:t>
            </a:r>
          </a:p>
          <a:p>
            <a:pPr marL="285750" indent="-285750" eaLnBrk="1" hangingPunct="1">
              <a:lnSpc>
                <a:spcPct val="105000"/>
              </a:lnSpc>
              <a:spcAft>
                <a:spcPts val="1200"/>
              </a:spcAft>
              <a:buSzTx/>
              <a:buFont typeface="Wingdings" pitchFamily="2" charset="2"/>
              <a:buChar char="§"/>
            </a:pPr>
            <a:r>
              <a:rPr lang="en-US" sz="2000" dirty="0"/>
              <a:t>Use the call as a Buddy Check and remind them to renew their membership</a:t>
            </a:r>
          </a:p>
        </p:txBody>
      </p:sp>
    </p:spTree>
    <p:extLst>
      <p:ext uri="{BB962C8B-B14F-4D97-AF65-F5344CB8AC3E}">
        <p14:creationId xmlns:p14="http://schemas.microsoft.com/office/powerpoint/2010/main" val="1596310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Screenshot caption"/>
          <p:cNvSpPr txBox="1"/>
          <p:nvPr/>
        </p:nvSpPr>
        <p:spPr>
          <a:xfrm>
            <a:off x="457200" y="420000"/>
            <a:ext cx="6400800" cy="90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marL="0" indent="0" algn="ctr">
              <a:buNone/>
            </a:pPr>
            <a:r>
              <a:rPr lang="en-US" sz="2000" b="1">
                <a:solidFill>
                  <a:srgbClr val="1F3864"/>
                </a:solidFill>
              </a:rPr>
              <a:t>Post Query: run the expiring and unpaid reports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D0B8602-F6EA-21A5-6C2A-083DCEEB25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85270"/>
            <a:ext cx="9144000" cy="245054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D54BAD4-9623-1048-4673-F9A3049C3C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45" y="4051099"/>
            <a:ext cx="8845420" cy="264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092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AFD2DE4-0019-5947-DD10-8DC71C40C0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lnSpc>
                <a:spcPct val="105000"/>
              </a:lnSpc>
            </a:pPr>
            <a:r>
              <a:rPr lang="en-US" sz="2800" dirty="0"/>
              <a:t>Bring Back and Renew Those Lapsed Members </a:t>
            </a:r>
            <a:endParaRPr lang="en-US" sz="280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0CD5DBE-ADA5-FCA0-5A18-D3CDF47D299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9100" b="9100"/>
          <a:stretch>
            <a:fillRect/>
          </a:stretch>
        </p:blipFill>
        <p:spPr>
          <a:xfrm>
            <a:off x="98117" y="1315947"/>
            <a:ext cx="4473884" cy="284479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0A313F1-CE12-00ED-3E86-A048A5416FFA}"/>
              </a:ext>
            </a:extLst>
          </p:cNvPr>
          <p:cNvSpPr txBox="1"/>
          <p:nvPr/>
        </p:nvSpPr>
        <p:spPr>
          <a:xfrm>
            <a:off x="5042055" y="1695514"/>
            <a:ext cx="4003829" cy="176065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How many here have gone door to door to visit Unpaid members and to collect dues?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A1C7142-76B1-E10C-5CCF-40C87F01A316}"/>
              </a:ext>
            </a:extLst>
          </p:cNvPr>
          <p:cNvSpPr txBox="1"/>
          <p:nvPr/>
        </p:nvSpPr>
        <p:spPr>
          <a:xfrm>
            <a:off x="772357" y="4563122"/>
            <a:ext cx="40748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Get a group of members together on a Saturday and make those Buddy Check calls and knock on those doors.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A25937A-67D6-7A84-9690-84E5B96D259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641" b="4641"/>
          <a:stretch>
            <a:fillRect/>
          </a:stretch>
        </p:blipFill>
        <p:spPr>
          <a:xfrm>
            <a:off x="5450889" y="3483596"/>
            <a:ext cx="2768792" cy="3357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7890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4691" y="210185"/>
            <a:ext cx="6683434" cy="1045037"/>
          </a:xfrm>
        </p:spPr>
        <p:txBody>
          <a:bodyPr/>
          <a:lstStyle/>
          <a:p>
            <a:pPr algn="ctr">
              <a:lnSpc>
                <a:spcPct val="105000"/>
              </a:lnSpc>
            </a:pPr>
            <a:r>
              <a:rPr lang="en-US" sz="2800" dirty="0"/>
              <a:t>Unpaid List</a:t>
            </a:r>
            <a:br>
              <a:rPr lang="en-US" sz="2800" dirty="0"/>
            </a:br>
            <a:r>
              <a:rPr lang="en-US" sz="2800" dirty="0"/>
              <a:t>Find Members </a:t>
            </a:r>
            <a:endParaRPr lang="en-US" sz="280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11" y="1274673"/>
            <a:ext cx="9073247" cy="70884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082CC1C-14EE-56F9-936A-270D6D0FD5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749" y="1987927"/>
            <a:ext cx="1853717" cy="487007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4DE7E67-AE66-E1DE-8B3B-C91F0EE25B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0068" y="3558001"/>
            <a:ext cx="548688" cy="48772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EB65D06-7DC9-BEDB-54D6-29DDDD8A78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18579" y="5201430"/>
            <a:ext cx="615749" cy="79864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ECBFF1F-AD0D-FEEF-4A1F-6ABA07AE3ED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59114" y="2185351"/>
            <a:ext cx="5854454" cy="248729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5375AB3-611A-7B28-643D-C6239AE5ED9B}"/>
              </a:ext>
            </a:extLst>
          </p:cNvPr>
          <p:cNvSpPr txBox="1"/>
          <p:nvPr/>
        </p:nvSpPr>
        <p:spPr>
          <a:xfrm>
            <a:off x="2636668" y="4864963"/>
            <a:ext cx="5930283" cy="12355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Note:  Unless you are looking for a specific member or certain number of years unpaid, leave the fields blank and click on “Search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.”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This will retrieve all “Lapsed” members of your Post from 2002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to present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1612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96D20261-C005-E384-407E-3CFDDBC1241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lnSpc>
                <a:spcPct val="105000"/>
              </a:lnSpc>
            </a:pPr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C7FFA8C-54B9-0F31-E454-7D0453F9541D}"/>
              </a:ext>
            </a:extLst>
          </p:cNvPr>
          <p:cNvSpPr txBox="1"/>
          <p:nvPr/>
        </p:nvSpPr>
        <p:spPr>
          <a:xfrm>
            <a:off x="363984" y="470529"/>
            <a:ext cx="6125593" cy="652039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>
              <a:lnSpc>
                <a:spcPct val="105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List of All Post Unpaid from 2002</a:t>
            </a: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Present</a:t>
            </a: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79DC971-6BB5-DE43-0B57-40A26C435B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11732"/>
            <a:ext cx="9144000" cy="3357562"/>
          </a:xfrm>
          <a:prstGeom prst="rect">
            <a:avLst/>
          </a:prstGeom>
        </p:spPr>
      </p:pic>
      <p:sp>
        <p:nvSpPr>
          <p:cNvPr id="951" name="List caption"/>
          <p:cNvSpPr txBox="1"/>
          <p:nvPr/>
        </p:nvSpPr>
        <p:spPr>
          <a:xfrm>
            <a:off x="457200" y="1150000"/>
            <a:ext cx="8229600" cy="90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marL="0" indent="0" algn="ctr">
              <a:buNone/>
            </a:pPr>
            <a:r>
              <a:rPr lang="en-US" sz="1800" b="1">
                <a:solidFill>
                  <a:srgbClr val="1F3864"/>
                </a:solidFill>
              </a:rPr>
              <a:t>Every lapsed member still on your roster — work this list all year</a:t>
            </a:r>
          </a:p>
        </p:txBody>
      </p:sp>
    </p:spTree>
    <p:extLst>
      <p:ext uri="{BB962C8B-B14F-4D97-AF65-F5344CB8AC3E}">
        <p14:creationId xmlns:p14="http://schemas.microsoft.com/office/powerpoint/2010/main" val="321402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Convention call to action"/>
          <p:cNvSpPr txBox="1"/>
          <p:nvPr/>
        </p:nvSpPr>
        <p:spPr>
          <a:xfrm>
            <a:off x="457200" y="1296955"/>
            <a:ext cx="8229600" cy="1856792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marL="0" indent="0" algn="ctr">
              <a:lnSpc>
                <a:spcPct val="105000"/>
              </a:lnSpc>
              <a:spcAft>
                <a:spcPts val="1200"/>
              </a:spcAft>
              <a:buNone/>
            </a:pPr>
            <a:r>
              <a:rPr lang="en-US" sz="3000" b="1" dirty="0"/>
              <a:t>Let’s Have a Great Year!</a:t>
            </a:r>
          </a:p>
          <a:p>
            <a:pPr marL="0" indent="0" algn="ctr">
              <a:lnSpc>
                <a:spcPct val="105000"/>
              </a:lnSpc>
              <a:spcAft>
                <a:spcPts val="800"/>
              </a:spcAft>
              <a:buNone/>
            </a:pPr>
            <a:r>
              <a:rPr lang="en-US" sz="2000" dirty="0"/>
              <a:t>Celebrate our </a:t>
            </a:r>
            <a:r>
              <a:rPr lang="en-US" sz="2000"/>
              <a:t>2026–2027 </a:t>
            </a:r>
            <a:r>
              <a:rPr lang="en-US" sz="2000" dirty="0"/>
              <a:t>successes at the Department Convention in Topeka in June</a:t>
            </a:r>
          </a:p>
          <a:p>
            <a:pPr marL="0" indent="0" algn="ctr">
              <a:lnSpc>
                <a:spcPct val="105000"/>
              </a:lnSpc>
              <a:buNone/>
            </a:pPr>
            <a:r>
              <a:rPr lang="en-US" sz="2000" dirty="0"/>
              <a:t>Then let’s all head to Milwaukee at the end of July and have a big party </a:t>
            </a:r>
            <a:r>
              <a:rPr lang="en-US" sz="2000"/>
              <a:t>—</a:t>
            </a:r>
            <a:r>
              <a:rPr lang="en-US" sz="2000" dirty="0"/>
              <a:t> let them know Kansas VFW is in town!</a:t>
            </a:r>
          </a:p>
        </p:txBody>
      </p:sp>
      <p:pic>
        <p:nvPicPr>
          <p:cNvPr id="931" name="128th VFW National Convention" descr="128th VFW National Convention, Milwaukee, Wisconsin, July 31 - August 4, 20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2600" y="3257490"/>
            <a:ext cx="5406045" cy="360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616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09800" y="5334000"/>
            <a:ext cx="6477000" cy="600000"/>
          </a:xfrm>
          <a:prstGeom prst="rect">
            <a:avLst/>
          </a:prstGeom>
        </p:spPr>
        <p:txBody>
          <a:bodyPr wrap="square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847209" y="3136185"/>
            <a:ext cx="3286056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>
                <a:ln w="3175">
                  <a:solidFill>
                    <a:srgbClr val="666633"/>
                  </a:solidFill>
                </a:ln>
                <a:solidFill>
                  <a:srgbClr val="C4B4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Questions</a:t>
            </a:r>
            <a:endParaRPr kumimoji="0" lang="en-US" sz="4800" b="1" i="0" u="none" strike="noStrike" kern="1200" cap="none" spc="0" normalizeH="0" baseline="0" noProof="0" dirty="0">
              <a:ln w="3175">
                <a:solidFill>
                  <a:srgbClr val="666633"/>
                </a:solidFill>
              </a:ln>
              <a:solidFill>
                <a:srgbClr val="C4B47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87792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8600" y="1250000"/>
            <a:ext cx="8610600" cy="53500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ctr">
              <a:lnSpc>
                <a:spcPct val="105000"/>
              </a:lnSpc>
              <a:buNone/>
              <a:defRPr/>
            </a:pPr>
            <a:r>
              <a:rPr lang="en-US" sz="3200" b="1" dirty="0"/>
              <a:t>All-State Requirements</a:t>
            </a:r>
          </a:p>
          <a:p>
            <a:pPr marL="0" indent="0" algn="ctr">
              <a:lnSpc>
                <a:spcPct val="105000"/>
              </a:lnSpc>
              <a:buNone/>
              <a:defRPr/>
            </a:pPr>
            <a:r>
              <a:rPr lang="en-US" sz="1700" dirty="0"/>
              <a:t>Find the requirements at </a:t>
            </a:r>
            <a:r>
              <a:rPr lang="en-US" sz="1700" b="1" dirty="0"/>
              <a:t>vfwks.org </a:t>
            </a:r>
            <a:r>
              <a:rPr lang="en-US" sz="1700" dirty="0"/>
              <a:t>under the “</a:t>
            </a:r>
            <a:r>
              <a:rPr lang="en-US" sz="1700" b="1" dirty="0"/>
              <a:t>Programs” tab</a:t>
            </a:r>
            <a:endParaRPr lang="en-US" sz="2800" b="1" dirty="0"/>
          </a:p>
          <a:p>
            <a:pPr eaLnBrk="1" hangingPunct="1">
              <a:lnSpc>
                <a:spcPct val="105000"/>
              </a:lnSpc>
              <a:buSzTx/>
              <a:buFont typeface="Wingdings" pitchFamily="2" charset="2"/>
              <a:buChar char="§"/>
              <a:defRPr/>
            </a:pPr>
            <a:r>
              <a:rPr lang="en-US" sz="2800" b="1" dirty="0"/>
              <a:t>Post</a:t>
            </a:r>
          </a:p>
          <a:p>
            <a:pPr eaLnBrk="1" hangingPunct="1">
              <a:lnSpc>
                <a:spcPct val="105000"/>
              </a:lnSpc>
              <a:buSzTx/>
              <a:buFont typeface="Wingdings" pitchFamily="2" charset="2"/>
              <a:buChar char="§"/>
              <a:defRPr/>
            </a:pPr>
            <a:r>
              <a:rPr lang="en-US" sz="1700" dirty="0"/>
              <a:t>100% or above in membership — mandatory</a:t>
            </a:r>
          </a:p>
          <a:p>
            <a:pPr eaLnBrk="1" hangingPunct="1">
              <a:lnSpc>
                <a:spcPct val="105000"/>
              </a:lnSpc>
              <a:buSzTx/>
              <a:buFont typeface="Wingdings" pitchFamily="2" charset="2"/>
              <a:buChar char="§"/>
              <a:defRPr/>
            </a:pPr>
            <a:r>
              <a:rPr lang="en-US" sz="1700" dirty="0"/>
              <a:t>VMS/NVS donation of $125 and National Home Kansas House donation of $100 by April 1, 2027</a:t>
            </a:r>
          </a:p>
          <a:p>
            <a:pPr eaLnBrk="1" hangingPunct="1">
              <a:lnSpc>
                <a:spcPct val="105000"/>
              </a:lnSpc>
              <a:buSzTx/>
              <a:buFont typeface="Wingdings" pitchFamily="2" charset="2"/>
              <a:buChar char="§"/>
              <a:defRPr/>
            </a:pPr>
            <a:r>
              <a:rPr lang="en-US" sz="1700" dirty="0"/>
              <a:t>Community Service: 6 approved projects in each of the four categories</a:t>
            </a:r>
          </a:p>
          <a:p>
            <a:pPr eaLnBrk="1" hangingPunct="1">
              <a:lnSpc>
                <a:spcPct val="105000"/>
              </a:lnSpc>
              <a:buSzTx/>
              <a:buFont typeface="Wingdings" pitchFamily="2" charset="2"/>
              <a:buChar char="§"/>
              <a:defRPr/>
            </a:pPr>
            <a:r>
              <a:rPr lang="en-US" sz="1700" dirty="0"/>
              <a:t>Buddy Poppies: 3 per member, rounded to the next 100, max 500 ordered by April 1, 2027</a:t>
            </a:r>
          </a:p>
          <a:p>
            <a:pPr eaLnBrk="1" hangingPunct="1">
              <a:lnSpc>
                <a:spcPct val="105000"/>
              </a:lnSpc>
              <a:buSzTx/>
              <a:buFont typeface="Wingdings" pitchFamily="2" charset="2"/>
              <a:buChar char="§"/>
              <a:defRPr/>
            </a:pPr>
            <a:r>
              <a:rPr lang="en-US" sz="1700" dirty="0"/>
              <a:t>Post Commander or representative at all District meetings</a:t>
            </a:r>
          </a:p>
          <a:p>
            <a:pPr eaLnBrk="1" hangingPunct="1">
              <a:lnSpc>
                <a:spcPct val="105000"/>
              </a:lnSpc>
              <a:buSzTx/>
              <a:buFont typeface="Wingdings" pitchFamily="2" charset="2"/>
              <a:buChar char="§"/>
              <a:defRPr/>
            </a:pPr>
            <a:r>
              <a:rPr lang="en-US" sz="1700" dirty="0"/>
              <a:t>Quartermaster bonded; September, December, and March audits on time</a:t>
            </a:r>
          </a:p>
          <a:p>
            <a:pPr eaLnBrk="1" hangingPunct="1">
              <a:lnSpc>
                <a:spcPct val="105000"/>
              </a:lnSpc>
              <a:buSzTx/>
              <a:buFont typeface="Wingdings" pitchFamily="2" charset="2"/>
              <a:buChar char="§"/>
              <a:defRPr/>
            </a:pPr>
            <a:r>
              <a:rPr lang="en-US" sz="1700" dirty="0"/>
              <a:t>Three of the ten programs completed by April 1, 2027</a:t>
            </a:r>
          </a:p>
          <a:p>
            <a:pPr eaLnBrk="1" hangingPunct="1">
              <a:lnSpc>
                <a:spcPct val="105000"/>
              </a:lnSpc>
              <a:buSzTx/>
              <a:buFont typeface="Wingdings" pitchFamily="2" charset="2"/>
              <a:buChar char="§"/>
              <a:defRPr/>
            </a:pPr>
            <a:r>
              <a:rPr lang="en-US" sz="1700" dirty="0"/>
              <a:t>Entry form to Department Headquarters by April 10, 2027 — up to 10 Posts selected</a:t>
            </a:r>
          </a:p>
        </p:txBody>
      </p:sp>
    </p:spTree>
    <p:extLst>
      <p:ext uri="{BB962C8B-B14F-4D97-AF65-F5344CB8AC3E}">
        <p14:creationId xmlns:p14="http://schemas.microsoft.com/office/powerpoint/2010/main" val="2152283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8600" y="1250000"/>
            <a:ext cx="8610600" cy="53500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ctr">
              <a:lnSpc>
                <a:spcPct val="105000"/>
              </a:lnSpc>
              <a:buNone/>
              <a:defRPr/>
            </a:pPr>
            <a:r>
              <a:rPr lang="en-US" sz="3200" b="1" dirty="0"/>
              <a:t>All-State Requirements Continued</a:t>
            </a:r>
            <a:endParaRPr lang="en-US" sz="2800" dirty="0"/>
          </a:p>
          <a:p>
            <a:pPr eaLnBrk="1" hangingPunct="1">
              <a:lnSpc>
                <a:spcPct val="105000"/>
              </a:lnSpc>
              <a:buSzTx/>
              <a:buFont typeface="Wingdings" pitchFamily="2" charset="2"/>
              <a:buChar char="§"/>
              <a:defRPr/>
            </a:pPr>
            <a:r>
              <a:rPr lang="en-US" sz="2800" b="1" dirty="0"/>
              <a:t>District</a:t>
            </a:r>
          </a:p>
          <a:p>
            <a:pPr eaLnBrk="1" hangingPunct="1">
              <a:lnSpc>
                <a:spcPct val="105000"/>
              </a:lnSpc>
              <a:buSzTx/>
              <a:buFont typeface="Wingdings" pitchFamily="2" charset="2"/>
              <a:buChar char="§"/>
              <a:defRPr/>
            </a:pPr>
            <a:r>
              <a:rPr lang="en-US" sz="1900" dirty="0"/>
              <a:t>District must be at least 100% in membership</a:t>
            </a:r>
          </a:p>
          <a:p>
            <a:pPr eaLnBrk="1" hangingPunct="1">
              <a:lnSpc>
                <a:spcPct val="105000"/>
              </a:lnSpc>
              <a:buSzTx/>
              <a:buFont typeface="Wingdings" pitchFamily="2" charset="2"/>
              <a:buChar char="§"/>
              <a:defRPr/>
            </a:pPr>
            <a:r>
              <a:rPr lang="en-US" sz="1900" dirty="0"/>
              <a:t>Advance one Voice of Democracy, Patriot's Pen, and Teacher entry to Department</a:t>
            </a:r>
          </a:p>
          <a:p>
            <a:pPr eaLnBrk="1" hangingPunct="1">
              <a:lnSpc>
                <a:spcPct val="105000"/>
              </a:lnSpc>
              <a:buSzTx/>
              <a:buFont typeface="Wingdings" pitchFamily="2" charset="2"/>
              <a:buChar char="§"/>
              <a:defRPr/>
            </a:pPr>
            <a:r>
              <a:rPr lang="en-US" sz="1900" dirty="0"/>
              <a:t>All audits submitted by the end of the month following the District meeting</a:t>
            </a:r>
          </a:p>
          <a:p>
            <a:pPr eaLnBrk="1" hangingPunct="1">
              <a:lnSpc>
                <a:spcPct val="105000"/>
              </a:lnSpc>
              <a:buSzTx/>
              <a:buFont typeface="Wingdings" pitchFamily="2" charset="2"/>
              <a:buChar char="§"/>
              <a:defRPr/>
            </a:pPr>
            <a:r>
              <a:rPr lang="en-US" sz="1900" dirty="0"/>
              <a:t>District Quartermaster adequately bonded through all four audit periods</a:t>
            </a:r>
          </a:p>
          <a:p>
            <a:pPr eaLnBrk="1" hangingPunct="1">
              <a:lnSpc>
                <a:spcPct val="105000"/>
              </a:lnSpc>
              <a:buSzTx/>
              <a:buFont typeface="Wingdings" pitchFamily="2" charset="2"/>
              <a:buChar char="§"/>
              <a:defRPr/>
            </a:pPr>
            <a:r>
              <a:rPr lang="en-US" sz="1900" dirty="0"/>
              <a:t>Post inspection forms to Department Headquarters by December 1, 2026</a:t>
            </a:r>
          </a:p>
          <a:p>
            <a:pPr eaLnBrk="1" hangingPunct="1">
              <a:lnSpc>
                <a:spcPct val="105000"/>
              </a:lnSpc>
              <a:buSzTx/>
              <a:buFont typeface="Wingdings" pitchFamily="2" charset="2"/>
              <a:buChar char="§"/>
              <a:defRPr/>
            </a:pPr>
            <a:r>
              <a:rPr lang="en-US" sz="1900" dirty="0"/>
              <a:t>State Fair: District must have its own planned day and participate</a:t>
            </a:r>
          </a:p>
          <a:p>
            <a:pPr eaLnBrk="1" hangingPunct="1">
              <a:lnSpc>
                <a:spcPct val="105000"/>
              </a:lnSpc>
              <a:buSzTx/>
              <a:buFont typeface="Wingdings" pitchFamily="2" charset="2"/>
              <a:buChar char="§"/>
              <a:defRPr/>
            </a:pPr>
            <a:r>
              <a:rPr lang="en-US" sz="1900" dirty="0"/>
              <a:t>National Home fundraiser tickets and money turned in by May 31</a:t>
            </a:r>
            <a:r>
              <a:rPr lang="en-US" sz="1900"/>
              <a:t>, 2027</a:t>
            </a:r>
            <a:endParaRPr lang="en-US" sz="1900" dirty="0"/>
          </a:p>
        </p:txBody>
      </p:sp>
    </p:spTree>
    <p:extLst>
      <p:ext uri="{BB962C8B-B14F-4D97-AF65-F5344CB8AC3E}">
        <p14:creationId xmlns:p14="http://schemas.microsoft.com/office/powerpoint/2010/main" val="4004135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3956" y="1382555"/>
            <a:ext cx="8610600" cy="56500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ctr">
              <a:lnSpc>
                <a:spcPct val="105000"/>
              </a:lnSpc>
              <a:buNone/>
              <a:defRPr/>
            </a:pPr>
            <a:r>
              <a:rPr lang="en-US" sz="3200" b="1" dirty="0"/>
              <a:t>All-State Check Sheet</a:t>
            </a:r>
          </a:p>
          <a:p>
            <a:pPr marL="0" indent="0" algn="ctr">
              <a:lnSpc>
                <a:spcPct val="105000"/>
              </a:lnSpc>
              <a:buNone/>
              <a:defRPr/>
            </a:pPr>
            <a:endParaRPr lang="en-US" sz="2800" dirty="0"/>
          </a:p>
          <a:p>
            <a:pPr eaLnBrk="1" hangingPunct="1">
              <a:lnSpc>
                <a:spcPct val="105000"/>
              </a:lnSpc>
              <a:buSzTx/>
              <a:buFont typeface="Wingdings" pitchFamily="2" charset="2"/>
              <a:buChar char="§"/>
              <a:defRPr/>
            </a:pPr>
            <a:r>
              <a:rPr lang="en-US" sz="1800" dirty="0"/>
              <a:t>Pass/fail items — miss one and the entry is out</a:t>
            </a:r>
          </a:p>
          <a:p>
            <a:pPr eaLnBrk="1" hangingPunct="1">
              <a:lnSpc>
                <a:spcPct val="105000"/>
              </a:lnSpc>
              <a:buSzTx/>
              <a:buFont typeface="Wingdings" pitchFamily="2" charset="2"/>
              <a:buChar char="§"/>
              <a:defRPr/>
            </a:pPr>
            <a:r>
              <a:rPr lang="en-US" sz="1800" dirty="0"/>
              <a:t>100% or above in membership</a:t>
            </a:r>
          </a:p>
          <a:p>
            <a:pPr eaLnBrk="1" hangingPunct="1">
              <a:lnSpc>
                <a:spcPct val="105000"/>
              </a:lnSpc>
              <a:buSzTx/>
              <a:buFont typeface="Wingdings" pitchFamily="2" charset="2"/>
              <a:buChar char="§"/>
              <a:defRPr/>
            </a:pPr>
            <a:r>
              <a:rPr lang="en-US" sz="1800" dirty="0"/>
              <a:t>VMS/NVS donation of $125 and National Home donation of $100</a:t>
            </a:r>
          </a:p>
          <a:p>
            <a:pPr eaLnBrk="1" hangingPunct="1">
              <a:lnSpc>
                <a:spcPct val="105000"/>
              </a:lnSpc>
              <a:buSzTx/>
              <a:buFont typeface="Wingdings" pitchFamily="2" charset="2"/>
              <a:buChar char="§"/>
              <a:defRPr/>
            </a:pPr>
            <a:r>
              <a:rPr lang="en-US" sz="1800" dirty="0"/>
              <a:t>Buddy Poppies ordered: 3 per member, rounded to the next 100, max 500</a:t>
            </a:r>
          </a:p>
          <a:p>
            <a:pPr eaLnBrk="1" hangingPunct="1">
              <a:lnSpc>
                <a:spcPct val="105000"/>
              </a:lnSpc>
              <a:buSzTx/>
              <a:buFont typeface="Wingdings" pitchFamily="2" charset="2"/>
              <a:buChar char="§"/>
              <a:defRPr/>
            </a:pPr>
            <a:r>
              <a:rPr lang="en-US" sz="1800" dirty="0"/>
              <a:t>Quartermaster bonded for the full year</a:t>
            </a:r>
          </a:p>
          <a:p>
            <a:pPr eaLnBrk="1" hangingPunct="1">
              <a:lnSpc>
                <a:spcPct val="105000"/>
              </a:lnSpc>
              <a:buSzTx/>
              <a:buFont typeface="Wingdings" pitchFamily="2" charset="2"/>
              <a:buChar char="§"/>
              <a:defRPr/>
            </a:pPr>
            <a:r>
              <a:rPr lang="en-US" sz="1800" dirty="0"/>
              <a:t>September, December, and March audits submitted on time</a:t>
            </a:r>
          </a:p>
          <a:p>
            <a:pPr eaLnBrk="1" hangingPunct="1">
              <a:lnSpc>
                <a:spcPct val="105000"/>
              </a:lnSpc>
              <a:buSzTx/>
              <a:buFont typeface="Wingdings" pitchFamily="2" charset="2"/>
              <a:buChar char="§"/>
              <a:defRPr/>
            </a:pPr>
            <a:r>
              <a:rPr lang="en-US" sz="1800" dirty="0"/>
              <a:t>Post Commander or representative at all District meetings</a:t>
            </a:r>
          </a:p>
          <a:p>
            <a:pPr eaLnBrk="1" hangingPunct="1">
              <a:lnSpc>
                <a:spcPct val="105000"/>
              </a:lnSpc>
              <a:buSzTx/>
              <a:buFont typeface="Wingdings" pitchFamily="2" charset="2"/>
              <a:buChar char="§"/>
              <a:defRPr/>
            </a:pPr>
            <a:r>
              <a:rPr lang="en-US" sz="1800" dirty="0"/>
              <a:t>Entry form to Department Headquarters by April 10, 2027</a:t>
            </a:r>
          </a:p>
        </p:txBody>
      </p:sp>
    </p:spTree>
    <p:extLst>
      <p:ext uri="{BB962C8B-B14F-4D97-AF65-F5344CB8AC3E}">
        <p14:creationId xmlns:p14="http://schemas.microsoft.com/office/powerpoint/2010/main" val="729585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560000"/>
            <a:ext cx="7300000" cy="56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400" b="1">
                <a:solidFill>
                  <a:srgbClr val="1F3864"/>
                </a:solidFill>
              </a:rPr>
              <a:t>All-State Check Sheet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6899439"/>
              </p:ext>
            </p:extLst>
          </p:nvPr>
        </p:nvGraphicFramePr>
        <p:xfrm>
          <a:off x="457200" y="1250000"/>
          <a:ext cx="8229600" cy="472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0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29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0000">
                <a:tc>
                  <a:txBody>
                    <a:bodyPr/>
                    <a:lstStyle/>
                    <a:p>
                      <a:r>
                        <a:rPr sz="1400" b="1">
                          <a:solidFill>
                            <a:srgbClr val="FFFFFF"/>
                          </a:solidFill>
                        </a:rPr>
                        <a:t>Requirement</a:t>
                      </a:r>
                    </a:p>
                  </a:txBody>
                  <a:tcP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 b="1">
                          <a:solidFill>
                            <a:srgbClr val="FFFFFF"/>
                          </a:solidFill>
                        </a:rPr>
                        <a:t>Deadline</a:t>
                      </a:r>
                    </a:p>
                  </a:txBody>
                  <a:tcP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 b="1">
                          <a:solidFill>
                            <a:srgbClr val="FFFFFF"/>
                          </a:solidFill>
                        </a:rPr>
                        <a:t>✓</a:t>
                      </a:r>
                    </a:p>
                  </a:txBody>
                  <a:tcPr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0000"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000000"/>
                          </a:solidFill>
                        </a:rPr>
                        <a:t>Post at 100% or above in membership</a:t>
                      </a:r>
                    </a:p>
                  </a:txBody>
                  <a:tcPr>
                    <a:solidFill>
                      <a:srgbClr val="B4C7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 b="0">
                          <a:solidFill>
                            <a:srgbClr val="000000"/>
                          </a:solidFill>
                        </a:rPr>
                        <a:t>June 30, 2027</a:t>
                      </a:r>
                    </a:p>
                  </a:txBody>
                  <a:tcPr>
                    <a:solidFill>
                      <a:srgbClr val="B4C7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/>
                    </a:p>
                  </a:txBody>
                  <a:tcPr>
                    <a:solidFill>
                      <a:srgbClr val="B4C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0000"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000000"/>
                          </a:solidFill>
                        </a:rPr>
                        <a:t>VMS/NVS donation of $125</a:t>
                      </a:r>
                    </a:p>
                  </a:txBody>
                  <a:tcPr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 b="0">
                          <a:solidFill>
                            <a:srgbClr val="000000"/>
                          </a:solidFill>
                        </a:rPr>
                        <a:t>April 1, 2027</a:t>
                      </a:r>
                    </a:p>
                  </a:txBody>
                  <a:tcPr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/>
                    </a:p>
                  </a:txBody>
                  <a:tcPr>
                    <a:solidFill>
                      <a:srgbClr val="DE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0000">
                <a:tc>
                  <a:txBody>
                    <a:bodyPr/>
                    <a:lstStyle/>
                    <a:p>
                      <a:r>
                        <a:rPr sz="1300" b="0" dirty="0">
                          <a:solidFill>
                            <a:srgbClr val="000000"/>
                          </a:solidFill>
                        </a:rPr>
                        <a:t>National Home </a:t>
                      </a:r>
                      <a:r>
                        <a:rPr lang="en-US" sz="1300" b="0" dirty="0">
                          <a:solidFill>
                            <a:srgbClr val="000000"/>
                          </a:solidFill>
                        </a:rPr>
                        <a:t>Kansas House </a:t>
                      </a:r>
                      <a:r>
                        <a:rPr sz="1300" b="0" dirty="0">
                          <a:solidFill>
                            <a:srgbClr val="000000"/>
                          </a:solidFill>
                        </a:rPr>
                        <a:t>donation of $100</a:t>
                      </a:r>
                    </a:p>
                  </a:txBody>
                  <a:tcPr>
                    <a:solidFill>
                      <a:srgbClr val="B4C7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 b="0">
                          <a:solidFill>
                            <a:srgbClr val="000000"/>
                          </a:solidFill>
                        </a:rPr>
                        <a:t>April 1, 2027</a:t>
                      </a:r>
                    </a:p>
                  </a:txBody>
                  <a:tcPr>
                    <a:solidFill>
                      <a:srgbClr val="B4C7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/>
                    </a:p>
                  </a:txBody>
                  <a:tcPr>
                    <a:solidFill>
                      <a:srgbClr val="B4C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0000"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000000"/>
                          </a:solidFill>
                        </a:rPr>
                        <a:t>Buddy Poppies: 3 per member, rounded to next 100</a:t>
                      </a:r>
                    </a:p>
                  </a:txBody>
                  <a:tcPr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 b="0">
                          <a:solidFill>
                            <a:srgbClr val="000000"/>
                          </a:solidFill>
                        </a:rPr>
                        <a:t>Ordered by April 1, 2027</a:t>
                      </a:r>
                    </a:p>
                  </a:txBody>
                  <a:tcPr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/>
                    </a:p>
                  </a:txBody>
                  <a:tcPr>
                    <a:solidFill>
                      <a:srgbClr val="DE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0000"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000000"/>
                          </a:solidFill>
                        </a:rPr>
                        <a:t>Community Service: 6 projects in each of 4 categories</a:t>
                      </a:r>
                    </a:p>
                  </a:txBody>
                  <a:tcPr>
                    <a:solidFill>
                      <a:srgbClr val="B4C7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 b="0">
                          <a:solidFill>
                            <a:srgbClr val="000000"/>
                          </a:solidFill>
                        </a:rPr>
                        <a:t>April 1, 2027</a:t>
                      </a:r>
                    </a:p>
                  </a:txBody>
                  <a:tcPr>
                    <a:solidFill>
                      <a:srgbClr val="B4C7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/>
                    </a:p>
                  </a:txBody>
                  <a:tcPr>
                    <a:solidFill>
                      <a:srgbClr val="B4C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0000"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000000"/>
                          </a:solidFill>
                        </a:rPr>
                        <a:t>Three of the ten programs completed</a:t>
                      </a:r>
                    </a:p>
                  </a:txBody>
                  <a:tcPr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 b="0">
                          <a:solidFill>
                            <a:srgbClr val="000000"/>
                          </a:solidFill>
                        </a:rPr>
                        <a:t>April 1, 2027</a:t>
                      </a:r>
                    </a:p>
                  </a:txBody>
                  <a:tcPr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/>
                    </a:p>
                  </a:txBody>
                  <a:tcPr>
                    <a:solidFill>
                      <a:srgbClr val="DE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0000"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000000"/>
                          </a:solidFill>
                        </a:rPr>
                        <a:t>Quartermaster bonded for the full year</a:t>
                      </a:r>
                    </a:p>
                  </a:txBody>
                  <a:tcPr>
                    <a:solidFill>
                      <a:srgbClr val="B4C7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 b="0">
                          <a:solidFill>
                            <a:srgbClr val="000000"/>
                          </a:solidFill>
                        </a:rPr>
                        <a:t>All year</a:t>
                      </a:r>
                    </a:p>
                  </a:txBody>
                  <a:tcPr>
                    <a:solidFill>
                      <a:srgbClr val="B4C7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/>
                    </a:p>
                  </a:txBody>
                  <a:tcPr>
                    <a:solidFill>
                      <a:srgbClr val="B4C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0000"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000000"/>
                          </a:solidFill>
                        </a:rPr>
                        <a:t>September audit submitted</a:t>
                      </a:r>
                    </a:p>
                  </a:txBody>
                  <a:tcPr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>
                          <a:solidFill>
                            <a:srgbClr val="000000"/>
                          </a:solidFill>
                        </a:rPr>
                        <a:t>October 31, 2026</a:t>
                      </a:r>
                    </a:p>
                  </a:txBody>
                  <a:tcPr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/>
                    </a:p>
                  </a:txBody>
                  <a:tcPr>
                    <a:solidFill>
                      <a:srgbClr val="DE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0000"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000000"/>
                          </a:solidFill>
                        </a:rPr>
                        <a:t>December audit submitted</a:t>
                      </a:r>
                    </a:p>
                  </a:txBody>
                  <a:tcPr>
                    <a:solidFill>
                      <a:srgbClr val="B4C7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>
                          <a:solidFill>
                            <a:srgbClr val="000000"/>
                          </a:solidFill>
                        </a:rPr>
                        <a:t>January 31, 2027</a:t>
                      </a:r>
                    </a:p>
                  </a:txBody>
                  <a:tcPr>
                    <a:solidFill>
                      <a:srgbClr val="B4C7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/>
                    </a:p>
                  </a:txBody>
                  <a:tcPr>
                    <a:solidFill>
                      <a:srgbClr val="B4C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40000"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000000"/>
                          </a:solidFill>
                        </a:rPr>
                        <a:t>March audit submitted</a:t>
                      </a:r>
                    </a:p>
                  </a:txBody>
                  <a:tcPr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 b="0">
                          <a:solidFill>
                            <a:srgbClr val="000000"/>
                          </a:solidFill>
                        </a:rPr>
                        <a:t>April 10, 2027</a:t>
                      </a:r>
                    </a:p>
                  </a:txBody>
                  <a:tcPr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/>
                    </a:p>
                  </a:txBody>
                  <a:tcPr>
                    <a:solidFill>
                      <a:srgbClr val="DE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40000"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000000"/>
                          </a:solidFill>
                        </a:rPr>
                        <a:t>Post Commander or rep at all District meetings</a:t>
                      </a:r>
                    </a:p>
                  </a:txBody>
                  <a:tcPr>
                    <a:solidFill>
                      <a:srgbClr val="B4C7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 b="0">
                          <a:solidFill>
                            <a:srgbClr val="000000"/>
                          </a:solidFill>
                        </a:rPr>
                        <a:t>All year</a:t>
                      </a:r>
                    </a:p>
                  </a:txBody>
                  <a:tcPr>
                    <a:solidFill>
                      <a:srgbClr val="B4C7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/>
                    </a:p>
                  </a:txBody>
                  <a:tcPr>
                    <a:solidFill>
                      <a:srgbClr val="B4C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40000"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000000"/>
                          </a:solidFill>
                        </a:rPr>
                        <a:t>Entry form to Department Headquarters</a:t>
                      </a:r>
                    </a:p>
                  </a:txBody>
                  <a:tcPr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 b="0">
                          <a:solidFill>
                            <a:srgbClr val="000000"/>
                          </a:solidFill>
                        </a:rPr>
                        <a:t>April 10, 2027</a:t>
                      </a:r>
                    </a:p>
                  </a:txBody>
                  <a:tcPr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dirty="0"/>
                    </a:p>
                  </a:txBody>
                  <a:tcPr>
                    <a:solidFill>
                      <a:srgbClr val="DE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6250000"/>
            <a:ext cx="3564950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200" i="1"/>
              <a:t>Every item is pass/fail </a:t>
            </a:r>
            <a:r>
              <a:rPr lang="en-US" sz="1200" i="1"/>
              <a:t>—</a:t>
            </a:r>
            <a:r>
              <a:rPr sz="1200" i="1"/>
              <a:t> miss one and the entry is out.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3956" y="1382555"/>
            <a:ext cx="8610600" cy="56500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ctr">
              <a:lnSpc>
                <a:spcPct val="105000"/>
              </a:lnSpc>
              <a:buNone/>
              <a:defRPr/>
            </a:pPr>
            <a:r>
              <a:rPr lang="en-US" sz="3200" b="1"/>
              <a:t>All-State Grading Sheet and Slots</a:t>
            </a:r>
          </a:p>
          <a:p>
            <a:pPr marL="0" indent="0" algn="ctr">
              <a:lnSpc>
                <a:spcPct val="105000"/>
              </a:lnSpc>
              <a:buNone/>
              <a:defRPr/>
            </a:pPr>
            <a:endParaRPr lang="en-US" sz="2800"/>
          </a:p>
          <a:p>
            <a:pPr eaLnBrk="1" hangingPunct="1">
              <a:lnSpc>
                <a:spcPct val="105000"/>
              </a:lnSpc>
              <a:buSzTx/>
              <a:buFont typeface="Wingdings" pitchFamily="2" charset="2"/>
              <a:buChar char="§"/>
              <a:defRPr/>
            </a:pPr>
            <a:r>
              <a:rPr lang="en-US" sz="1800"/>
              <a:t>Graded on points from the entry form — more points, better odds</a:t>
            </a:r>
          </a:p>
          <a:p>
            <a:pPr eaLnBrk="1" hangingPunct="1">
              <a:lnSpc>
                <a:spcPct val="105000"/>
              </a:lnSpc>
              <a:buSzTx/>
              <a:buFont typeface="Wingdings" pitchFamily="2" charset="2"/>
              <a:buChar char="§"/>
              <a:defRPr/>
            </a:pPr>
            <a:r>
              <a:rPr lang="en-US" sz="1800"/>
              <a:t>Category I: complete 3 of the 10 programs by April 1, 2027</a:t>
            </a:r>
          </a:p>
          <a:p>
            <a:pPr eaLnBrk="1" hangingPunct="1">
              <a:lnSpc>
                <a:spcPct val="105000"/>
              </a:lnSpc>
              <a:buSzTx/>
              <a:buFont typeface="Wingdings" pitchFamily="2" charset="2"/>
              <a:buChar char="§"/>
              <a:defRPr/>
            </a:pPr>
            <a:r>
              <a:rPr lang="en-US" sz="1800"/>
              <a:t>Category II: 6 approved community service projects in each of the four categories</a:t>
            </a:r>
          </a:p>
          <a:p>
            <a:pPr eaLnBrk="1" hangingPunct="1">
              <a:lnSpc>
                <a:spcPct val="105000"/>
              </a:lnSpc>
              <a:buSzTx/>
              <a:buFont typeface="Wingdings" pitchFamily="2" charset="2"/>
              <a:buChar char="§"/>
              <a:defRPr/>
            </a:pPr>
            <a:r>
              <a:rPr lang="en-US" sz="1800"/>
              <a:t>5 bonus points if the March 2027 audit is postmarked by April 10, 2027</a:t>
            </a:r>
          </a:p>
          <a:p>
            <a:pPr eaLnBrk="1" hangingPunct="1">
              <a:lnSpc>
                <a:spcPct val="105000"/>
              </a:lnSpc>
              <a:buSzTx/>
              <a:buFont typeface="Wingdings" pitchFamily="2" charset="2"/>
              <a:buChar char="§"/>
              <a:defRPr/>
            </a:pPr>
            <a:r>
              <a:rPr lang="en-US" sz="1800"/>
              <a:t>Department allocates up to 10% of its Posts — about 10 of roughly 100 Kansas Posts</a:t>
            </a:r>
          </a:p>
          <a:p>
            <a:pPr eaLnBrk="1" hangingPunct="1">
              <a:lnSpc>
                <a:spcPct val="105000"/>
              </a:lnSpc>
              <a:buSzTx/>
              <a:buFont typeface="Wingdings" pitchFamily="2" charset="2"/>
              <a:buChar char="§"/>
              <a:defRPr/>
            </a:pPr>
            <a:r>
              <a:rPr lang="en-US" sz="1800"/>
              <a:t>Department Commander may approve more if justified</a:t>
            </a:r>
          </a:p>
          <a:p>
            <a:pPr eaLnBrk="1" hangingPunct="1">
              <a:lnSpc>
                <a:spcPct val="105000"/>
              </a:lnSpc>
              <a:buSzTx/>
              <a:buFont typeface="Wingdings" pitchFamily="2" charset="2"/>
              <a:buChar char="§"/>
              <a:defRPr/>
            </a:pPr>
            <a:r>
              <a:rPr lang="en-US" sz="1800"/>
              <a:t>Open slots may go to Posts short only on membership that hit 100% by June 30, 2027</a:t>
            </a:r>
          </a:p>
        </p:txBody>
      </p:sp>
    </p:spTree>
    <p:extLst>
      <p:ext uri="{BB962C8B-B14F-4D97-AF65-F5344CB8AC3E}">
        <p14:creationId xmlns:p14="http://schemas.microsoft.com/office/powerpoint/2010/main" val="78866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B9089DC-A7BC-DEA2-9368-CB3ED3B4ED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025" y="1458072"/>
            <a:ext cx="3726399" cy="4808257"/>
          </a:xfrm>
          <a:prstGeom prst="rect">
            <a:avLst/>
          </a:prstGeom>
          <a:noFill/>
        </p:spPr>
      </p:pic>
      <p:sp>
        <p:nvSpPr>
          <p:cNvPr id="261123" name="Rectangle 3"/>
          <p:cNvSpPr>
            <a:spLocks noGrp="1" noChangeArrowheads="1"/>
          </p:cNvSpPr>
          <p:nvPr>
            <p:ph sz="half" idx="2"/>
          </p:nvPr>
        </p:nvSpPr>
        <p:spPr>
          <a:xfrm>
            <a:off x="4648200" y="1458073"/>
            <a:ext cx="3867150" cy="4790328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en-US" sz="2700" b="1" dirty="0"/>
              <a:t>All-American Program</a:t>
            </a:r>
          </a:p>
          <a:p>
            <a:pPr marL="0" indent="0">
              <a:buNone/>
              <a:defRPr/>
            </a:pPr>
            <a:r>
              <a:rPr lang="en-US" sz="2700" dirty="0"/>
              <a:t>Download the National Membership Program: log into your OMS account at vfw.org, scroll down to “Membership Quick Links,” and click Membership, Recruiting &amp; Retention</a:t>
            </a:r>
            <a:r>
              <a:rPr lang="en-US" sz="2700"/>
              <a:t>. It </a:t>
            </a:r>
            <a:r>
              <a:rPr lang="en-US" sz="2700" dirty="0"/>
              <a:t>is located at the top of the page</a:t>
            </a:r>
            <a:r>
              <a:rPr lang="en-US" sz="2700"/>
              <a:t>.</a:t>
            </a:r>
            <a:endParaRPr lang="en-US" sz="2700" dirty="0"/>
          </a:p>
        </p:txBody>
      </p:sp>
      <p:sp>
        <p:nvSpPr>
          <p:cNvPr id="261128" name="Slide Number Placeholder 3">
            <a:extLst>
              <a:ext uri="{FF2B5EF4-FFF2-40B4-BE49-F238E27FC236}">
                <a16:creationId xmlns:a16="http://schemas.microsoft.com/office/drawing/2014/main" id="{1B4355A3-6867-2799-5CDC-E0E0E16FC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60B18D57-13A5-4968-950D-8FEF41FA4399}" type="slidenum">
              <a:rPr lang="en-US" smtClean="0"/>
              <a:pPr>
                <a:spcAft>
                  <a:spcPts val="600"/>
                </a:spcAft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602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8600" y="1250000"/>
            <a:ext cx="8610600" cy="53500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ctr">
              <a:lnSpc>
                <a:spcPct val="105000"/>
              </a:lnSpc>
              <a:buNone/>
              <a:defRPr/>
            </a:pPr>
            <a:r>
              <a:rPr lang="en-US" sz="3200" b="1" dirty="0"/>
              <a:t>All-American Post Criteria</a:t>
            </a:r>
          </a:p>
          <a:p>
            <a:pPr eaLnBrk="1" hangingPunct="1">
              <a:lnSpc>
                <a:spcPct val="105000"/>
              </a:lnSpc>
              <a:buSzTx/>
              <a:buFont typeface="Wingdings" pitchFamily="2" charset="2"/>
              <a:buChar char="§"/>
              <a:defRPr/>
            </a:pPr>
            <a:endParaRPr lang="en-US" sz="1700" dirty="0"/>
          </a:p>
          <a:p>
            <a:pPr eaLnBrk="1" hangingPunct="1">
              <a:lnSpc>
                <a:spcPct val="105000"/>
              </a:lnSpc>
              <a:buSzTx/>
              <a:buFont typeface="Wingdings" pitchFamily="2" charset="2"/>
              <a:buChar char="§"/>
              <a:defRPr/>
            </a:pPr>
            <a:r>
              <a:rPr lang="en-US" sz="1700" dirty="0"/>
              <a:t>Meet the divisional membership quota, no adjustments for deceased </a:t>
            </a:r>
            <a:r>
              <a:rPr lang="en-US" sz="1700"/>
              <a:t>Life</a:t>
            </a:r>
            <a:r>
              <a:rPr lang="en-US" sz="1700" dirty="0"/>
              <a:t> members</a:t>
            </a:r>
            <a:endParaRPr lang="en-US" sz="2800" dirty="0"/>
          </a:p>
          <a:p>
            <a:pPr eaLnBrk="1" hangingPunct="1">
              <a:lnSpc>
                <a:spcPct val="105000"/>
              </a:lnSpc>
              <a:buSzTx/>
              <a:buFont typeface="Wingdings" pitchFamily="2" charset="2"/>
              <a:buChar char="§"/>
              <a:defRPr/>
            </a:pPr>
            <a:r>
              <a:rPr lang="en-US" sz="1700" dirty="0"/>
              <a:t>At least 80% retention of prior year Annual members</a:t>
            </a:r>
          </a:p>
          <a:p>
            <a:pPr eaLnBrk="1" hangingPunct="1">
              <a:lnSpc>
                <a:spcPct val="105000"/>
              </a:lnSpc>
              <a:buSzTx/>
              <a:buFont typeface="Wingdings" pitchFamily="2" charset="2"/>
              <a:buChar char="§"/>
              <a:defRPr/>
            </a:pPr>
            <a:r>
              <a:rPr lang="en-US" sz="1700" dirty="0"/>
              <a:t>Election report submitted and Post in good standing</a:t>
            </a:r>
          </a:p>
          <a:p>
            <a:pPr eaLnBrk="1" hangingPunct="1">
              <a:lnSpc>
                <a:spcPct val="105000"/>
              </a:lnSpc>
              <a:buSzTx/>
              <a:buFont typeface="Wingdings" pitchFamily="2" charset="2"/>
              <a:buChar char="§"/>
              <a:defRPr/>
            </a:pPr>
            <a:r>
              <a:rPr lang="en-US" sz="1700" dirty="0"/>
              <a:t>Voice of Democracy, Patriot's Pen, and Teacher entries advanced by January 31, 2027</a:t>
            </a:r>
          </a:p>
          <a:p>
            <a:pPr eaLnBrk="1" hangingPunct="1">
              <a:lnSpc>
                <a:spcPct val="105000"/>
              </a:lnSpc>
              <a:buSzTx/>
              <a:buFont typeface="Wingdings" pitchFamily="2" charset="2"/>
              <a:buChar char="§"/>
              <a:defRPr/>
            </a:pPr>
            <a:r>
              <a:rPr lang="en-US" sz="1700" dirty="0"/>
              <a:t>$125 to National Veterans Service and $75 to DPAA via the Programs Dashboard</a:t>
            </a:r>
          </a:p>
          <a:p>
            <a:pPr eaLnBrk="1" hangingPunct="1">
              <a:lnSpc>
                <a:spcPct val="105000"/>
              </a:lnSpc>
              <a:buSzTx/>
              <a:buFont typeface="Wingdings" pitchFamily="2" charset="2"/>
              <a:buChar char="§"/>
              <a:defRPr/>
            </a:pPr>
            <a:r>
              <a:rPr lang="en-US" sz="1700" dirty="0"/>
              <a:t>Quarterly community service reports plus a 5% increase over last year</a:t>
            </a:r>
          </a:p>
          <a:p>
            <a:pPr eaLnBrk="1" hangingPunct="1">
              <a:lnSpc>
                <a:spcPct val="105000"/>
              </a:lnSpc>
              <a:buSzTx/>
              <a:buFont typeface="Wingdings" pitchFamily="2" charset="2"/>
              <a:buChar char="§"/>
              <a:defRPr/>
            </a:pPr>
            <a:r>
              <a:rPr lang="en-US" sz="1700" dirty="0"/>
              <a:t>Participate in the VFW Day of Service in May</a:t>
            </a:r>
          </a:p>
          <a:p>
            <a:pPr eaLnBrk="1" hangingPunct="1">
              <a:lnSpc>
                <a:spcPct val="105000"/>
              </a:lnSpc>
              <a:buSzTx/>
              <a:buFont typeface="Wingdings" pitchFamily="2" charset="2"/>
              <a:buChar char="§"/>
              <a:defRPr/>
            </a:pPr>
            <a:r>
              <a:rPr lang="en-US" sz="1700" dirty="0"/>
              <a:t>Buddy Poppies: 5 per member, minimum of 500</a:t>
            </a:r>
          </a:p>
        </p:txBody>
      </p:sp>
    </p:spTree>
    <p:extLst>
      <p:ext uri="{BB962C8B-B14F-4D97-AF65-F5344CB8AC3E}">
        <p14:creationId xmlns:p14="http://schemas.microsoft.com/office/powerpoint/2010/main" val="2172970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680000"/>
            <a:ext cx="7300000" cy="6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1">
                <a:solidFill>
                  <a:srgbClr val="000000"/>
                </a:solidFill>
              </a:rPr>
              <a:t>All-American Post Membership Quotas by Division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143000" y="1450000"/>
          <a:ext cx="6858000" cy="3964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3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20000">
                <a:tc>
                  <a:txBody>
                    <a:bodyPr/>
                    <a:lstStyle/>
                    <a:p>
                      <a:pPr algn="ctr"/>
                      <a:r>
                        <a:rPr sz="1400" b="1">
                          <a:solidFill>
                            <a:srgbClr val="FFFFFF"/>
                          </a:solidFill>
                        </a:rPr>
                        <a:t>Division</a:t>
                      </a:r>
                    </a:p>
                  </a:txBody>
                  <a:tcPr marT="9000" marB="9000" anchor="ctr"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 b="1">
                          <a:solidFill>
                            <a:srgbClr val="FFFFFF"/>
                          </a:solidFill>
                        </a:rPr>
                        <a:t>Minimum Membership</a:t>
                      </a:r>
                    </a:p>
                  </a:txBody>
                  <a:tcPr marT="9000" marB="9000" anchor="ctr"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 b="1">
                          <a:solidFill>
                            <a:srgbClr val="FFFFFF"/>
                          </a:solidFill>
                        </a:rPr>
                        <a:t>Maximum Membership</a:t>
                      </a:r>
                    </a:p>
                  </a:txBody>
                  <a:tcPr marT="9000" marB="9000" anchor="ctr"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 b="1">
                          <a:solidFill>
                            <a:srgbClr val="FFFFFF"/>
                          </a:solidFill>
                        </a:rPr>
                        <a:t>Membership Quota</a:t>
                      </a:r>
                    </a:p>
                  </a:txBody>
                  <a:tcPr marT="9000" marB="9000" anchor="ctr"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0000">
                <a:tc>
                  <a:txBody>
                    <a:bodyPr/>
                    <a:lstStyle/>
                    <a:p>
                      <a:pPr algn="ctr"/>
                      <a:r>
                        <a:rPr sz="1500" b="0">
                          <a:solidFill>
                            <a:srgbClr val="000000"/>
                          </a:solidFill>
                        </a:rPr>
                        <a:t>1</a:t>
                      </a:r>
                    </a:p>
                  </a:txBody>
                  <a:tcPr marT="9000" marB="9000" anchor="ctr">
                    <a:solidFill>
                      <a:srgbClr val="B4C7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500" b="0">
                          <a:solidFill>
                            <a:srgbClr val="000000"/>
                          </a:solidFill>
                        </a:rPr>
                        <a:t>501</a:t>
                      </a:r>
                    </a:p>
                  </a:txBody>
                  <a:tcPr marT="9000" marB="9000" anchor="ctr">
                    <a:solidFill>
                      <a:srgbClr val="B4C7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500" b="0">
                          <a:solidFill>
                            <a:srgbClr val="000000"/>
                          </a:solidFill>
                        </a:rPr>
                        <a:t>---</a:t>
                      </a:r>
                    </a:p>
                  </a:txBody>
                  <a:tcPr marT="9000" marB="9000" anchor="ctr">
                    <a:solidFill>
                      <a:srgbClr val="B4C7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500" b="0">
                          <a:solidFill>
                            <a:srgbClr val="000000"/>
                          </a:solidFill>
                        </a:rPr>
                        <a:t>103%</a:t>
                      </a:r>
                    </a:p>
                  </a:txBody>
                  <a:tcPr marT="9000" marB="9000" anchor="ctr">
                    <a:solidFill>
                      <a:srgbClr val="B4C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0000">
                <a:tc>
                  <a:txBody>
                    <a:bodyPr/>
                    <a:lstStyle/>
                    <a:p>
                      <a:pPr algn="ctr"/>
                      <a:r>
                        <a:rPr sz="1500" b="0">
                          <a:solidFill>
                            <a:srgbClr val="000000"/>
                          </a:solidFill>
                        </a:rPr>
                        <a:t>2</a:t>
                      </a:r>
                    </a:p>
                  </a:txBody>
                  <a:tcPr marT="9000" marB="9000" anchor="ctr"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500" b="0">
                          <a:solidFill>
                            <a:srgbClr val="000000"/>
                          </a:solidFill>
                        </a:rPr>
                        <a:t>351</a:t>
                      </a:r>
                    </a:p>
                  </a:txBody>
                  <a:tcPr marT="9000" marB="9000" anchor="ctr"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500" b="0">
                          <a:solidFill>
                            <a:srgbClr val="000000"/>
                          </a:solidFill>
                        </a:rPr>
                        <a:t>500</a:t>
                      </a:r>
                    </a:p>
                  </a:txBody>
                  <a:tcPr marT="9000" marB="9000" anchor="ctr"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500" b="0">
                          <a:solidFill>
                            <a:srgbClr val="000000"/>
                          </a:solidFill>
                        </a:rPr>
                        <a:t>104%</a:t>
                      </a:r>
                    </a:p>
                  </a:txBody>
                  <a:tcPr marT="9000" marB="9000" anchor="ctr">
                    <a:solidFill>
                      <a:srgbClr val="DE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0000">
                <a:tc>
                  <a:txBody>
                    <a:bodyPr/>
                    <a:lstStyle/>
                    <a:p>
                      <a:pPr algn="ctr"/>
                      <a:r>
                        <a:rPr sz="1500" b="0">
                          <a:solidFill>
                            <a:srgbClr val="000000"/>
                          </a:solidFill>
                        </a:rPr>
                        <a:t>3</a:t>
                      </a:r>
                    </a:p>
                  </a:txBody>
                  <a:tcPr marT="9000" marB="9000" anchor="ctr">
                    <a:solidFill>
                      <a:srgbClr val="B4C7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500" b="0">
                          <a:solidFill>
                            <a:srgbClr val="000000"/>
                          </a:solidFill>
                        </a:rPr>
                        <a:t>246</a:t>
                      </a:r>
                    </a:p>
                  </a:txBody>
                  <a:tcPr marT="9000" marB="9000" anchor="ctr">
                    <a:solidFill>
                      <a:srgbClr val="B4C7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500" b="0">
                          <a:solidFill>
                            <a:srgbClr val="000000"/>
                          </a:solidFill>
                        </a:rPr>
                        <a:t>350</a:t>
                      </a:r>
                    </a:p>
                  </a:txBody>
                  <a:tcPr marT="9000" marB="9000" anchor="ctr">
                    <a:solidFill>
                      <a:srgbClr val="B4C7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500" b="0">
                          <a:solidFill>
                            <a:srgbClr val="000000"/>
                          </a:solidFill>
                        </a:rPr>
                        <a:t>105%</a:t>
                      </a:r>
                    </a:p>
                  </a:txBody>
                  <a:tcPr marT="9000" marB="9000" anchor="ctr">
                    <a:solidFill>
                      <a:srgbClr val="B4C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0000">
                <a:tc>
                  <a:txBody>
                    <a:bodyPr/>
                    <a:lstStyle/>
                    <a:p>
                      <a:pPr algn="ctr"/>
                      <a:r>
                        <a:rPr sz="1500" b="0">
                          <a:solidFill>
                            <a:srgbClr val="000000"/>
                          </a:solidFill>
                        </a:rPr>
                        <a:t>4</a:t>
                      </a:r>
                    </a:p>
                  </a:txBody>
                  <a:tcPr marT="9000" marB="9000" anchor="ctr"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500" b="0">
                          <a:solidFill>
                            <a:srgbClr val="000000"/>
                          </a:solidFill>
                        </a:rPr>
                        <a:t>190</a:t>
                      </a:r>
                    </a:p>
                  </a:txBody>
                  <a:tcPr marT="9000" marB="9000" anchor="ctr"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500" b="0">
                          <a:solidFill>
                            <a:srgbClr val="000000"/>
                          </a:solidFill>
                        </a:rPr>
                        <a:t>245</a:t>
                      </a:r>
                    </a:p>
                  </a:txBody>
                  <a:tcPr marT="9000" marB="9000" anchor="ctr"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500" b="0">
                          <a:solidFill>
                            <a:srgbClr val="000000"/>
                          </a:solidFill>
                        </a:rPr>
                        <a:t>106%</a:t>
                      </a:r>
                    </a:p>
                  </a:txBody>
                  <a:tcPr marT="9000" marB="9000" anchor="ctr">
                    <a:solidFill>
                      <a:srgbClr val="DE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0000">
                <a:tc>
                  <a:txBody>
                    <a:bodyPr/>
                    <a:lstStyle/>
                    <a:p>
                      <a:pPr algn="ctr"/>
                      <a:r>
                        <a:rPr sz="1500" b="0">
                          <a:solidFill>
                            <a:srgbClr val="000000"/>
                          </a:solidFill>
                        </a:rPr>
                        <a:t>5</a:t>
                      </a:r>
                    </a:p>
                  </a:txBody>
                  <a:tcPr marT="9000" marB="9000" anchor="ctr">
                    <a:solidFill>
                      <a:srgbClr val="B4C7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500" b="0">
                          <a:solidFill>
                            <a:srgbClr val="000000"/>
                          </a:solidFill>
                        </a:rPr>
                        <a:t>150</a:t>
                      </a:r>
                    </a:p>
                  </a:txBody>
                  <a:tcPr marT="9000" marB="9000" anchor="ctr">
                    <a:solidFill>
                      <a:srgbClr val="B4C7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500" b="0">
                          <a:solidFill>
                            <a:srgbClr val="000000"/>
                          </a:solidFill>
                        </a:rPr>
                        <a:t>189</a:t>
                      </a:r>
                    </a:p>
                  </a:txBody>
                  <a:tcPr marT="9000" marB="9000" anchor="ctr">
                    <a:solidFill>
                      <a:srgbClr val="B4C7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500" b="0">
                          <a:solidFill>
                            <a:srgbClr val="000000"/>
                          </a:solidFill>
                        </a:rPr>
                        <a:t>107%</a:t>
                      </a:r>
                    </a:p>
                  </a:txBody>
                  <a:tcPr marT="9000" marB="9000" anchor="ctr">
                    <a:solidFill>
                      <a:srgbClr val="B4C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0000">
                <a:tc>
                  <a:txBody>
                    <a:bodyPr/>
                    <a:lstStyle/>
                    <a:p>
                      <a:pPr algn="ctr"/>
                      <a:r>
                        <a:rPr sz="1500" b="0">
                          <a:solidFill>
                            <a:srgbClr val="000000"/>
                          </a:solidFill>
                        </a:rPr>
                        <a:t>6</a:t>
                      </a:r>
                    </a:p>
                  </a:txBody>
                  <a:tcPr marT="9000" marB="9000" anchor="ctr"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500" b="0">
                          <a:solidFill>
                            <a:srgbClr val="000000"/>
                          </a:solidFill>
                        </a:rPr>
                        <a:t>125</a:t>
                      </a:r>
                    </a:p>
                  </a:txBody>
                  <a:tcPr marT="9000" marB="9000" anchor="ctr"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500" b="0">
                          <a:solidFill>
                            <a:srgbClr val="000000"/>
                          </a:solidFill>
                        </a:rPr>
                        <a:t>149</a:t>
                      </a:r>
                    </a:p>
                  </a:txBody>
                  <a:tcPr marT="9000" marB="9000" anchor="ctr"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500" b="0">
                          <a:solidFill>
                            <a:srgbClr val="000000"/>
                          </a:solidFill>
                        </a:rPr>
                        <a:t>108%</a:t>
                      </a:r>
                    </a:p>
                  </a:txBody>
                  <a:tcPr marT="9000" marB="9000" anchor="ctr">
                    <a:solidFill>
                      <a:srgbClr val="DE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0000">
                <a:tc>
                  <a:txBody>
                    <a:bodyPr/>
                    <a:lstStyle/>
                    <a:p>
                      <a:pPr algn="ctr"/>
                      <a:r>
                        <a:rPr sz="1500" b="0">
                          <a:solidFill>
                            <a:srgbClr val="000000"/>
                          </a:solidFill>
                        </a:rPr>
                        <a:t>7</a:t>
                      </a:r>
                    </a:p>
                  </a:txBody>
                  <a:tcPr marT="9000" marB="9000" anchor="ctr">
                    <a:solidFill>
                      <a:srgbClr val="B4C7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500" b="0">
                          <a:solidFill>
                            <a:srgbClr val="000000"/>
                          </a:solidFill>
                        </a:rPr>
                        <a:t>105</a:t>
                      </a:r>
                    </a:p>
                  </a:txBody>
                  <a:tcPr marT="9000" marB="9000" anchor="ctr">
                    <a:solidFill>
                      <a:srgbClr val="B4C7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500" b="0">
                          <a:solidFill>
                            <a:srgbClr val="000000"/>
                          </a:solidFill>
                        </a:rPr>
                        <a:t>124</a:t>
                      </a:r>
                    </a:p>
                  </a:txBody>
                  <a:tcPr marT="9000" marB="9000" anchor="ctr">
                    <a:solidFill>
                      <a:srgbClr val="B4C7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500" b="0">
                          <a:solidFill>
                            <a:srgbClr val="000000"/>
                          </a:solidFill>
                        </a:rPr>
                        <a:t>109%</a:t>
                      </a:r>
                    </a:p>
                  </a:txBody>
                  <a:tcPr marT="9000" marB="9000" anchor="ctr">
                    <a:solidFill>
                      <a:srgbClr val="B4C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0000">
                <a:tc>
                  <a:txBody>
                    <a:bodyPr/>
                    <a:lstStyle/>
                    <a:p>
                      <a:pPr algn="ctr"/>
                      <a:r>
                        <a:rPr sz="1500" b="0">
                          <a:solidFill>
                            <a:srgbClr val="000000"/>
                          </a:solidFill>
                        </a:rPr>
                        <a:t>8</a:t>
                      </a:r>
                    </a:p>
                  </a:txBody>
                  <a:tcPr marT="9000" marB="9000" anchor="ctr"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500" b="0">
                          <a:solidFill>
                            <a:srgbClr val="000000"/>
                          </a:solidFill>
                        </a:rPr>
                        <a:t>90</a:t>
                      </a:r>
                    </a:p>
                  </a:txBody>
                  <a:tcPr marT="9000" marB="9000" anchor="ctr"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500" b="0">
                          <a:solidFill>
                            <a:srgbClr val="000000"/>
                          </a:solidFill>
                        </a:rPr>
                        <a:t>104</a:t>
                      </a:r>
                    </a:p>
                  </a:txBody>
                  <a:tcPr marT="9000" marB="9000" anchor="ctr"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500" b="0">
                          <a:solidFill>
                            <a:srgbClr val="000000"/>
                          </a:solidFill>
                        </a:rPr>
                        <a:t>110%</a:t>
                      </a:r>
                    </a:p>
                  </a:txBody>
                  <a:tcPr marT="9000" marB="9000" anchor="ctr">
                    <a:solidFill>
                      <a:srgbClr val="DE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0000">
                <a:tc>
                  <a:txBody>
                    <a:bodyPr/>
                    <a:lstStyle/>
                    <a:p>
                      <a:pPr algn="ctr"/>
                      <a:r>
                        <a:rPr sz="1500" b="0">
                          <a:solidFill>
                            <a:srgbClr val="000000"/>
                          </a:solidFill>
                        </a:rPr>
                        <a:t>9</a:t>
                      </a:r>
                    </a:p>
                  </a:txBody>
                  <a:tcPr marT="9000" marB="9000" anchor="ctr">
                    <a:solidFill>
                      <a:srgbClr val="B4C7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500" b="0">
                          <a:solidFill>
                            <a:srgbClr val="000000"/>
                          </a:solidFill>
                        </a:rPr>
                        <a:t>70</a:t>
                      </a:r>
                    </a:p>
                  </a:txBody>
                  <a:tcPr marT="9000" marB="9000" anchor="ctr">
                    <a:solidFill>
                      <a:srgbClr val="B4C7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500" b="0">
                          <a:solidFill>
                            <a:srgbClr val="000000"/>
                          </a:solidFill>
                        </a:rPr>
                        <a:t>89</a:t>
                      </a:r>
                    </a:p>
                  </a:txBody>
                  <a:tcPr marT="9000" marB="9000" anchor="ctr">
                    <a:solidFill>
                      <a:srgbClr val="B4C7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500" b="0">
                          <a:solidFill>
                            <a:srgbClr val="000000"/>
                          </a:solidFill>
                        </a:rPr>
                        <a:t>111%</a:t>
                      </a:r>
                    </a:p>
                  </a:txBody>
                  <a:tcPr marT="9000" marB="9000" anchor="ctr">
                    <a:solidFill>
                      <a:srgbClr val="B4C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0000">
                <a:tc>
                  <a:txBody>
                    <a:bodyPr/>
                    <a:lstStyle/>
                    <a:p>
                      <a:pPr algn="ctr"/>
                      <a:r>
                        <a:rPr sz="1500" b="0">
                          <a:solidFill>
                            <a:srgbClr val="000000"/>
                          </a:solidFill>
                        </a:rPr>
                        <a:t>10</a:t>
                      </a:r>
                    </a:p>
                  </a:txBody>
                  <a:tcPr marT="9000" marB="9000" anchor="ctr"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500" b="0">
                          <a:solidFill>
                            <a:srgbClr val="000000"/>
                          </a:solidFill>
                        </a:rPr>
                        <a:t>50</a:t>
                      </a:r>
                    </a:p>
                  </a:txBody>
                  <a:tcPr marT="9000" marB="9000" anchor="ctr"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500" b="0">
                          <a:solidFill>
                            <a:srgbClr val="000000"/>
                          </a:solidFill>
                        </a:rPr>
                        <a:t>69</a:t>
                      </a:r>
                    </a:p>
                  </a:txBody>
                  <a:tcPr marT="9000" marB="9000" anchor="ctr"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500" b="0">
                          <a:solidFill>
                            <a:srgbClr val="000000"/>
                          </a:solidFill>
                        </a:rPr>
                        <a:t>112%</a:t>
                      </a:r>
                    </a:p>
                  </a:txBody>
                  <a:tcPr marT="9000" marB="9000" anchor="ctr">
                    <a:solidFill>
                      <a:srgbClr val="DE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20000">
                <a:tc>
                  <a:txBody>
                    <a:bodyPr/>
                    <a:lstStyle/>
                    <a:p>
                      <a:pPr algn="ctr"/>
                      <a:r>
                        <a:rPr sz="1500" b="0">
                          <a:solidFill>
                            <a:srgbClr val="000000"/>
                          </a:solidFill>
                        </a:rPr>
                        <a:t>11</a:t>
                      </a:r>
                    </a:p>
                  </a:txBody>
                  <a:tcPr marT="9000" marB="9000" anchor="ctr">
                    <a:solidFill>
                      <a:srgbClr val="B4C7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500" b="0">
                          <a:solidFill>
                            <a:srgbClr val="000000"/>
                          </a:solidFill>
                        </a:rPr>
                        <a:t>10</a:t>
                      </a:r>
                    </a:p>
                  </a:txBody>
                  <a:tcPr marT="9000" marB="9000" anchor="ctr">
                    <a:solidFill>
                      <a:srgbClr val="B4C7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500" b="0">
                          <a:solidFill>
                            <a:srgbClr val="000000"/>
                          </a:solidFill>
                        </a:rPr>
                        <a:t>49</a:t>
                      </a:r>
                    </a:p>
                  </a:txBody>
                  <a:tcPr marT="9000" marB="9000" anchor="ctr">
                    <a:solidFill>
                      <a:srgbClr val="B4C7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500" b="0">
                          <a:solidFill>
                            <a:srgbClr val="000000"/>
                          </a:solidFill>
                        </a:rPr>
                        <a:t>113%</a:t>
                      </a:r>
                    </a:p>
                  </a:txBody>
                  <a:tcPr marT="9000" marB="9000" anchor="ctr">
                    <a:solidFill>
                      <a:srgbClr val="B4C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28600" y="5850000"/>
            <a:ext cx="868680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i="1">
                <a:solidFill>
                  <a:srgbClr val="000000"/>
                </a:solidFill>
              </a:rPr>
              <a:t>Source: VFW National Membership Program, page 5 </a:t>
            </a:r>
            <a:r>
              <a:rPr lang="en-US" sz="1300" i="1">
                <a:solidFill>
                  <a:srgbClr val="000000"/>
                </a:solidFill>
              </a:rPr>
              <a:t>—</a:t>
            </a:r>
            <a:r>
              <a:rPr sz="1300" i="1">
                <a:solidFill>
                  <a:srgbClr val="000000"/>
                </a:solidFill>
              </a:rPr>
              <a:t> your quota depends on your Post's size.</a:t>
            </a:r>
          </a:p>
        </p:txBody>
      </p:sp>
    </p:spTree>
    <p:extLst>
      <p:ext uri="{BB962C8B-B14F-4D97-AF65-F5344CB8AC3E}">
        <p14:creationId xmlns:p14="http://schemas.microsoft.com/office/powerpoint/2010/main" val="16185769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13006</TotalTime>
  <Words>1300</Words>
  <Application>Microsoft Office PowerPoint</Application>
  <PresentationFormat>On-screen Show (4:3)</PresentationFormat>
  <Paragraphs>185</Paragraphs>
  <Slides>19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Arial</vt:lpstr>
      <vt:lpstr>Calibri</vt:lpstr>
      <vt:lpstr>Cambria</vt:lpstr>
      <vt:lpstr>Times New Roman</vt:lpstr>
      <vt:lpstr>Wingdings</vt:lpstr>
      <vt:lpstr>Office Theme</vt:lpstr>
      <vt:lpstr>Custom Design</vt:lpstr>
      <vt:lpstr>1_Custom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Bring Back and Renew Those Lapsed Members </vt:lpstr>
      <vt:lpstr>Unpaid List Find Members 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Monica Levy</dc:creator>
  <cp:lastModifiedBy>Lee Hursey</cp:lastModifiedBy>
  <cp:revision>329</cp:revision>
  <cp:lastPrinted>2022-09-27T17:20:45Z</cp:lastPrinted>
  <dcterms:created xsi:type="dcterms:W3CDTF">2018-09-13T15:53:27Z</dcterms:created>
  <dcterms:modified xsi:type="dcterms:W3CDTF">2026-08-17T16:47:30Z</dcterms:modified>
</cp:coreProperties>
</file>